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280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0F0E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058" y="853927"/>
            <a:ext cx="4854427" cy="33758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65855" y="4950785"/>
            <a:ext cx="521660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161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6" name="Text 2"/>
          <p:cNvSpPr/>
          <p:nvPr/>
        </p:nvSpPr>
        <p:spPr>
          <a:xfrm>
            <a:off x="5980814" y="4362672"/>
            <a:ext cx="2781078" cy="44856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1" b="1" dirty="0">
                <a:solidFill>
                  <a:srgbClr val="6B6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Evaluierung von Al-Native GraphRAG Strategien und</a:t>
            </a:r>
            <a:endParaRPr lang="en-US" sz="931" dirty="0"/>
          </a:p>
          <a:p>
            <a:pPr marL="0" indent="0" algn="l">
              <a:buNone/>
            </a:pPr>
            <a:r>
              <a:rPr lang="en-US" sz="931" b="1" dirty="0">
                <a:solidFill>
                  <a:srgbClr val="6B6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Fine-tuning zur Uberwindung der Grenzen</a:t>
            </a:r>
            <a:endParaRPr lang="en-US" sz="931" dirty="0"/>
          </a:p>
          <a:p>
            <a:pPr marL="0" indent="0" algn="l">
              <a:buNone/>
            </a:pPr>
            <a:r>
              <a:rPr lang="en-US" sz="931" b="1" dirty="0">
                <a:solidFill>
                  <a:srgbClr val="6B6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klassischer RAG-Systeme.</a:t>
            </a:r>
            <a:endParaRPr lang="en-US" sz="931" dirty="0"/>
          </a:p>
        </p:txBody>
      </p:sp>
      <p:sp>
        <p:nvSpPr>
          <p:cNvPr id="7" name="Text 3"/>
          <p:cNvSpPr/>
          <p:nvPr/>
        </p:nvSpPr>
        <p:spPr>
          <a:xfrm>
            <a:off x="903767" y="4665035"/>
            <a:ext cx="621340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6D6E6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17.01.2026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900445" y="4359349"/>
            <a:ext cx="4017113" cy="3056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7071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Abschlussarbeit CAs Machine Learning for Software Engineers (ML4SE)</a:t>
            </a:r>
            <a:endParaRPr lang="en-US" sz="1013" dirty="0"/>
          </a:p>
          <a:p>
            <a:pPr marL="0" indent="0" algn="l">
              <a:buNone/>
            </a:pPr>
            <a:r>
              <a:rPr lang="en-US" sz="1013" b="1" dirty="0">
                <a:solidFill>
                  <a:srgbClr val="7071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Marco Allenspach, Lukas Koller, Emanuel Sovrano</a:t>
            </a:r>
            <a:endParaRPr lang="en-US" sz="1013" dirty="0"/>
          </a:p>
        </p:txBody>
      </p:sp>
      <p:sp>
        <p:nvSpPr>
          <p:cNvPr id="9" name="Text 5"/>
          <p:cNvSpPr/>
          <p:nvPr/>
        </p:nvSpPr>
        <p:spPr>
          <a:xfrm>
            <a:off x="342235" y="4379285"/>
            <a:ext cx="481788" cy="4219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96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MODUL:</a:t>
            </a:r>
            <a:endParaRPr lang="en-US" sz="696" dirty="0"/>
          </a:p>
          <a:p>
            <a:pPr marL="0" indent="0" algn="l">
              <a:buNone/>
            </a:pPr>
            <a:r>
              <a:rPr lang="en-US" sz="696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AUTOREN:</a:t>
            </a:r>
            <a:endParaRPr lang="en-US" sz="696" dirty="0"/>
          </a:p>
          <a:p>
            <a:pPr marL="0" indent="0" algn="l">
              <a:buNone/>
            </a:pPr>
            <a:r>
              <a:rPr lang="en-US" sz="696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DATUM:</a:t>
            </a:r>
            <a:endParaRPr lang="en-US" sz="696" dirty="0"/>
          </a:p>
        </p:txBody>
      </p:sp>
      <p:sp>
        <p:nvSpPr>
          <p:cNvPr id="10" name="Text 6"/>
          <p:cNvSpPr/>
          <p:nvPr/>
        </p:nvSpPr>
        <p:spPr>
          <a:xfrm>
            <a:off x="348881" y="784151"/>
            <a:ext cx="2458779" cy="6346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266" b="1" dirty="0">
                <a:solidFill>
                  <a:srgbClr val="5051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Domain-specific</a:t>
            </a:r>
            <a:endParaRPr lang="en-US" sz="2266" dirty="0"/>
          </a:p>
          <a:p>
            <a:pPr marL="0" indent="0" algn="l">
              <a:buNone/>
            </a:pPr>
            <a:r>
              <a:rPr lang="en-US" sz="2266" b="1" dirty="0">
                <a:solidFill>
                  <a:srgbClr val="5051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GraphRAG Pipeline</a:t>
            </a:r>
            <a:endParaRPr lang="en-US" sz="2266" dirty="0"/>
          </a:p>
        </p:txBody>
      </p:sp>
      <p:sp>
        <p:nvSpPr>
          <p:cNvPr id="11" name="Text 7"/>
          <p:cNvSpPr/>
          <p:nvPr/>
        </p:nvSpPr>
        <p:spPr>
          <a:xfrm>
            <a:off x="358849" y="292395"/>
            <a:ext cx="3458904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367" b="1" dirty="0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PROJEKT IMARA</a:t>
            </a:r>
            <a:endParaRPr lang="en-US" sz="336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320" y="4113471"/>
            <a:ext cx="259169" cy="23923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081" y="1372265"/>
            <a:ext cx="3236285" cy="26614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212" y="2747852"/>
            <a:ext cx="172779" cy="17942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363" y="1548366"/>
            <a:ext cx="186070" cy="21597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381" y="1358974"/>
            <a:ext cx="199360" cy="27578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06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0" name="Text 2"/>
          <p:cNvSpPr/>
          <p:nvPr/>
        </p:nvSpPr>
        <p:spPr>
          <a:xfrm>
            <a:off x="6037299" y="4478965"/>
            <a:ext cx="1531753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9" b="1" dirty="0">
                <a:solidFill>
                  <a:srgbClr val="52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 Embeddings</a:t>
            </a:r>
            <a:endParaRPr lang="en-US" sz="1489" dirty="0"/>
          </a:p>
        </p:txBody>
      </p:sp>
      <p:sp>
        <p:nvSpPr>
          <p:cNvPr id="11" name="Text 3"/>
          <p:cNvSpPr/>
          <p:nvPr/>
        </p:nvSpPr>
        <p:spPr>
          <a:xfrm>
            <a:off x="395398" y="4156666"/>
            <a:ext cx="3767913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74" b="1" dirty="0">
                <a:solidFill>
                  <a:srgbClr val="4A4A4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(Provenance) und "valider"</a:t>
            </a:r>
            <a:endParaRPr lang="en-US" sz="1774" dirty="0"/>
          </a:p>
          <a:p>
            <a:pPr marL="0" indent="0" algn="l">
              <a:buNone/>
            </a:pPr>
            <a:r>
              <a:rPr lang="en-US" sz="1774" b="1" dirty="0">
                <a:solidFill>
                  <a:srgbClr val="4A4A4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(Ontologie- konsistenter) Graphen.</a:t>
            </a:r>
            <a:endParaRPr lang="en-US" sz="1774" dirty="0"/>
          </a:p>
        </p:txBody>
      </p:sp>
      <p:sp>
        <p:nvSpPr>
          <p:cNvPr id="12" name="Text 4"/>
          <p:cNvSpPr/>
          <p:nvPr/>
        </p:nvSpPr>
        <p:spPr>
          <a:xfrm>
            <a:off x="887154" y="3877561"/>
            <a:ext cx="3242930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89" b="1" dirty="0">
                <a:solidFill>
                  <a:srgbClr val="484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Erstellung "faktisch korrekter"</a:t>
            </a:r>
            <a:endParaRPr lang="en-US" sz="1889" dirty="0"/>
          </a:p>
        </p:txBody>
      </p:sp>
      <p:sp>
        <p:nvSpPr>
          <p:cNvPr id="13" name="Text 5"/>
          <p:cNvSpPr/>
          <p:nvPr/>
        </p:nvSpPr>
        <p:spPr>
          <a:xfrm>
            <a:off x="4150020" y="2890727"/>
            <a:ext cx="305686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31" b="1" dirty="0">
                <a:solidFill>
                  <a:srgbClr val="4141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</a:t>
            </a:r>
            <a:endParaRPr lang="en-US" sz="1831" dirty="0"/>
          </a:p>
        </p:txBody>
      </p:sp>
      <p:sp>
        <p:nvSpPr>
          <p:cNvPr id="14" name="Text 6"/>
          <p:cNvSpPr/>
          <p:nvPr/>
        </p:nvSpPr>
        <p:spPr>
          <a:xfrm>
            <a:off x="388753" y="3880884"/>
            <a:ext cx="448561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21" b="1" dirty="0">
                <a:solidFill>
                  <a:srgbClr val="3636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Ziel:</a:t>
            </a:r>
            <a:endParaRPr lang="en-US" sz="1821" dirty="0"/>
          </a:p>
        </p:txBody>
      </p:sp>
      <p:sp>
        <p:nvSpPr>
          <p:cNvPr id="15" name="Text 7"/>
          <p:cNvSpPr/>
          <p:nvPr/>
        </p:nvSpPr>
        <p:spPr>
          <a:xfrm>
            <a:off x="395398" y="3139927"/>
            <a:ext cx="3618392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95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medizinischen Texten (vs.40.2% bei</a:t>
            </a:r>
            <a:endParaRPr lang="en-US" sz="1795" dirty="0"/>
          </a:p>
          <a:p>
            <a:pPr marL="0" indent="0" algn="l">
              <a:buNone/>
            </a:pPr>
            <a:r>
              <a:rPr lang="en-US" sz="1795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Basis-LLMs).</a:t>
            </a:r>
            <a:endParaRPr lang="en-US" sz="1795" dirty="0"/>
          </a:p>
        </p:txBody>
      </p:sp>
      <p:sp>
        <p:nvSpPr>
          <p:cNvPr id="16" name="Text 8"/>
          <p:cNvSpPr/>
          <p:nvPr/>
        </p:nvSpPr>
        <p:spPr>
          <a:xfrm>
            <a:off x="3452259" y="2894049"/>
            <a:ext cx="631308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79" b="1" dirty="0">
                <a:solidFill>
                  <a:srgbClr val="DD76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69.8%</a:t>
            </a:r>
            <a:endParaRPr lang="en-US" sz="1779" dirty="0"/>
          </a:p>
        </p:txBody>
      </p:sp>
      <p:sp>
        <p:nvSpPr>
          <p:cNvPr id="17" name="Text 9"/>
          <p:cNvSpPr/>
          <p:nvPr/>
        </p:nvSpPr>
        <p:spPr>
          <a:xfrm>
            <a:off x="3033602" y="2913985"/>
            <a:ext cx="372140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41" b="1" dirty="0">
                <a:solidFill>
                  <a:srgbClr val="4242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</a:t>
            </a:r>
            <a:endParaRPr lang="en-US" sz="1541" dirty="0"/>
          </a:p>
        </p:txBody>
      </p:sp>
      <p:sp>
        <p:nvSpPr>
          <p:cNvPr id="18" name="Text 10"/>
          <p:cNvSpPr/>
          <p:nvPr/>
        </p:nvSpPr>
        <p:spPr>
          <a:xfrm>
            <a:off x="1940442" y="2894049"/>
            <a:ext cx="1049965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06" b="1" dirty="0">
                <a:solidFill>
                  <a:srgbClr val="E27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FActScore</a:t>
            </a:r>
            <a:endParaRPr lang="en-US" sz="1706" dirty="0"/>
          </a:p>
        </p:txBody>
      </p:sp>
      <p:sp>
        <p:nvSpPr>
          <p:cNvPr id="19" name="Text 11"/>
          <p:cNvSpPr/>
          <p:nvPr/>
        </p:nvSpPr>
        <p:spPr>
          <a:xfrm>
            <a:off x="395398" y="2897372"/>
            <a:ext cx="1491881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08" b="1" dirty="0">
                <a:solidFill>
                  <a:srgbClr val="4C4C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Erreichte einen</a:t>
            </a:r>
            <a:endParaRPr lang="en-US" sz="1808" dirty="0"/>
          </a:p>
        </p:txBody>
      </p:sp>
      <p:sp>
        <p:nvSpPr>
          <p:cNvPr id="20" name="Text 12"/>
          <p:cNvSpPr/>
          <p:nvPr/>
        </p:nvSpPr>
        <p:spPr>
          <a:xfrm>
            <a:off x="392076" y="2641526"/>
            <a:ext cx="1395523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45" b="1" dirty="0">
                <a:solidFill>
                  <a:srgbClr val="3737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endParaRPr lang="en-US" sz="1745" dirty="0"/>
          </a:p>
        </p:txBody>
      </p:sp>
      <p:sp>
        <p:nvSpPr>
          <p:cNvPr id="21" name="Text 13"/>
          <p:cNvSpPr/>
          <p:nvPr/>
        </p:nvSpPr>
        <p:spPr>
          <a:xfrm>
            <a:off x="388753" y="1638078"/>
            <a:ext cx="4050340" cy="7608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69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Neurosymbolischer Stack -Neuronales</a:t>
            </a:r>
            <a:endParaRPr lang="en-US" sz="1769" dirty="0"/>
          </a:p>
          <a:p>
            <a:pPr marL="0" indent="0" algn="l">
              <a:buNone/>
            </a:pPr>
            <a:r>
              <a:rPr lang="en-US" sz="1769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Lernen von Abstraktionen + Symbolische</a:t>
            </a:r>
            <a:endParaRPr lang="en-US" sz="1769" dirty="0"/>
          </a:p>
          <a:p>
            <a:pPr marL="0" indent="0" algn="l">
              <a:buNone/>
            </a:pPr>
            <a:r>
              <a:rPr lang="en-US" sz="1769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Graphen fur verifizierbares Schliessen.</a:t>
            </a:r>
            <a:endParaRPr lang="en-US" sz="1769" dirty="0"/>
          </a:p>
        </p:txBody>
      </p:sp>
      <p:sp>
        <p:nvSpPr>
          <p:cNvPr id="22" name="Text 14"/>
          <p:cNvSpPr/>
          <p:nvPr/>
        </p:nvSpPr>
        <p:spPr>
          <a:xfrm>
            <a:off x="392076" y="1392201"/>
            <a:ext cx="910413" cy="2425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3434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Konzept:</a:t>
            </a:r>
            <a:endParaRPr lang="en-US" sz="1722" dirty="0"/>
          </a:p>
        </p:txBody>
      </p:sp>
      <p:sp>
        <p:nvSpPr>
          <p:cNvPr id="23" name="Text 15"/>
          <p:cNvSpPr/>
          <p:nvPr/>
        </p:nvSpPr>
        <p:spPr>
          <a:xfrm>
            <a:off x="392076" y="754247"/>
            <a:ext cx="585787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62" b="1" dirty="0">
                <a:solidFill>
                  <a:srgbClr val="4B4B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Skalierbare Destillation zuverlassiger Wissensgraphen</a:t>
            </a:r>
            <a:endParaRPr lang="en-US" sz="1962" dirty="0"/>
          </a:p>
        </p:txBody>
      </p:sp>
      <p:sp>
        <p:nvSpPr>
          <p:cNvPr id="24" name="Text 16"/>
          <p:cNvSpPr/>
          <p:nvPr/>
        </p:nvSpPr>
        <p:spPr>
          <a:xfrm>
            <a:off x="388753" y="332267"/>
            <a:ext cx="7293270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91" b="1" dirty="0">
                <a:solidFill>
                  <a:srgbClr val="3231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Ansatz 3: GraphMERT (Neurosymbolisch)</a:t>
            </a:r>
            <a:endParaRPr lang="en-US" sz="289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515" y="2993730"/>
            <a:ext cx="1039997" cy="103999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166" y="2993730"/>
            <a:ext cx="1039997" cy="1039997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5F5F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8" name="Text 1"/>
          <p:cNvSpPr/>
          <p:nvPr/>
        </p:nvSpPr>
        <p:spPr>
          <a:xfrm>
            <a:off x="1349006" y="4621840"/>
            <a:ext cx="1724468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20" b="1" dirty="0">
                <a:solidFill>
                  <a:srgbClr val="5252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(Graph Expansion).</a:t>
            </a:r>
            <a:endParaRPr lang="en-US" sz="1520" dirty="0"/>
          </a:p>
        </p:txBody>
      </p:sp>
      <p:sp>
        <p:nvSpPr>
          <p:cNvPr id="9" name="Text 2"/>
          <p:cNvSpPr/>
          <p:nvPr/>
        </p:nvSpPr>
        <p:spPr>
          <a:xfrm>
            <a:off x="5229890" y="4372640"/>
            <a:ext cx="1604852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54" b="1" dirty="0">
                <a:solidFill>
                  <a:srgbClr val="585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(Candidates) with</a:t>
            </a:r>
            <a:endParaRPr lang="en-US" sz="1554" dirty="0"/>
          </a:p>
        </p:txBody>
      </p:sp>
      <p:sp>
        <p:nvSpPr>
          <p:cNvPr id="10" name="Text 3"/>
          <p:cNvSpPr/>
          <p:nvPr/>
        </p:nvSpPr>
        <p:spPr>
          <a:xfrm>
            <a:off x="3870916" y="4379285"/>
            <a:ext cx="1309134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7" b="1" dirty="0">
                <a:solidFill>
                  <a:srgbClr val="DD8B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Search</a:t>
            </a:r>
            <a:endParaRPr lang="en-US" sz="1677" dirty="0"/>
          </a:p>
        </p:txBody>
      </p:sp>
      <p:sp>
        <p:nvSpPr>
          <p:cNvPr id="11" name="Text 4"/>
          <p:cNvSpPr/>
          <p:nvPr/>
        </p:nvSpPr>
        <p:spPr>
          <a:xfrm>
            <a:off x="375462" y="4615195"/>
            <a:ext cx="927026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0" b="1" dirty="0">
                <a:solidFill>
                  <a:srgbClr val="DB8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PageRank</a:t>
            </a:r>
            <a:endParaRPr lang="en-US" sz="1570" dirty="0"/>
          </a:p>
        </p:txBody>
      </p:sp>
      <p:sp>
        <p:nvSpPr>
          <p:cNvPr id="12" name="Text 5"/>
          <p:cNvSpPr/>
          <p:nvPr/>
        </p:nvSpPr>
        <p:spPr>
          <a:xfrm>
            <a:off x="6881259" y="4379285"/>
            <a:ext cx="1182872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0" b="1" dirty="0">
                <a:solidFill>
                  <a:srgbClr val="DD89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</a:t>
            </a:r>
            <a:endParaRPr lang="en-US" sz="1680" dirty="0"/>
          </a:p>
        </p:txBody>
      </p:sp>
      <p:sp>
        <p:nvSpPr>
          <p:cNvPr id="13" name="Text 6"/>
          <p:cNvSpPr/>
          <p:nvPr/>
        </p:nvSpPr>
        <p:spPr>
          <a:xfrm>
            <a:off x="1309134" y="4385930"/>
            <a:ext cx="2521910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7" b="1" dirty="0">
                <a:solidFill>
                  <a:srgbClr val="51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Approach combining</a:t>
            </a:r>
            <a:endParaRPr lang="en-US" sz="1617" dirty="0"/>
          </a:p>
        </p:txBody>
      </p:sp>
      <p:sp>
        <p:nvSpPr>
          <p:cNvPr id="14" name="Text 7"/>
          <p:cNvSpPr/>
          <p:nvPr/>
        </p:nvSpPr>
        <p:spPr>
          <a:xfrm>
            <a:off x="372140" y="4395898"/>
            <a:ext cx="893799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30" b="1" dirty="0">
                <a:solidFill>
                  <a:srgbClr val="4141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Retrieval:</a:t>
            </a:r>
            <a:endParaRPr lang="en-US" sz="1630" dirty="0"/>
          </a:p>
        </p:txBody>
      </p:sp>
      <p:sp>
        <p:nvSpPr>
          <p:cNvPr id="15" name="Text 8"/>
          <p:cNvSpPr/>
          <p:nvPr/>
        </p:nvSpPr>
        <p:spPr>
          <a:xfrm>
            <a:off x="2664785" y="4150020"/>
            <a:ext cx="1162936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3" b="1" dirty="0">
                <a:solidFill>
                  <a:srgbClr val="DF8A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MD5 Hashes</a:t>
            </a:r>
            <a:endParaRPr lang="en-US" sz="1593" dirty="0"/>
          </a:p>
        </p:txBody>
      </p:sp>
      <p:sp>
        <p:nvSpPr>
          <p:cNvPr id="16" name="Text 9"/>
          <p:cNvSpPr/>
          <p:nvPr/>
        </p:nvSpPr>
        <p:spPr>
          <a:xfrm>
            <a:off x="3827721" y="4179924"/>
            <a:ext cx="43195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538" dirty="0">
                <a:solidFill>
                  <a:srgbClr val="6F6F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38" dirty="0"/>
          </a:p>
        </p:txBody>
      </p:sp>
      <p:sp>
        <p:nvSpPr>
          <p:cNvPr id="17" name="Text 10"/>
          <p:cNvSpPr/>
          <p:nvPr/>
        </p:nvSpPr>
        <p:spPr>
          <a:xfrm>
            <a:off x="1232712" y="4150020"/>
            <a:ext cx="1388878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43" b="1" dirty="0">
                <a:solidFill>
                  <a:srgbClr val="52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Idempotenz via</a:t>
            </a:r>
            <a:endParaRPr lang="en-US" sz="1643" dirty="0"/>
          </a:p>
        </p:txBody>
      </p:sp>
      <p:sp>
        <p:nvSpPr>
          <p:cNvPr id="18" name="Text 11"/>
          <p:cNvSpPr/>
          <p:nvPr/>
        </p:nvSpPr>
        <p:spPr>
          <a:xfrm>
            <a:off x="372140" y="4146698"/>
            <a:ext cx="820701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9" b="1" dirty="0">
                <a:solidFill>
                  <a:srgbClr val="4343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Loading:</a:t>
            </a:r>
            <a:endParaRPr lang="en-US" sz="1619" dirty="0"/>
          </a:p>
        </p:txBody>
      </p:sp>
      <p:sp>
        <p:nvSpPr>
          <p:cNvPr id="19" name="Text 12"/>
          <p:cNvSpPr/>
          <p:nvPr/>
        </p:nvSpPr>
        <p:spPr>
          <a:xfrm>
            <a:off x="5904392" y="3545294"/>
            <a:ext cx="57814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79797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(Granularity)</a:t>
            </a:r>
            <a:endParaRPr lang="en-US" sz="785" dirty="0"/>
          </a:p>
        </p:txBody>
      </p:sp>
      <p:sp>
        <p:nvSpPr>
          <p:cNvPr id="20" name="Text 13"/>
          <p:cNvSpPr/>
          <p:nvPr/>
        </p:nvSpPr>
        <p:spPr>
          <a:xfrm>
            <a:off x="5698387" y="3375837"/>
            <a:ext cx="970221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5" b="1" dirty="0">
                <a:solidFill>
                  <a:srgbClr val="5152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 Node</a:t>
            </a:r>
            <a:endParaRPr lang="en-US" sz="1065" dirty="0"/>
          </a:p>
        </p:txBody>
      </p:sp>
      <p:sp>
        <p:nvSpPr>
          <p:cNvPr id="21" name="Text 14"/>
          <p:cNvSpPr/>
          <p:nvPr/>
        </p:nvSpPr>
        <p:spPr>
          <a:xfrm>
            <a:off x="2724593" y="3545294"/>
            <a:ext cx="4950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27" b="1" dirty="0">
                <a:solidFill>
                  <a:srgbClr val="85858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(scispaCy)</a:t>
            </a:r>
            <a:endParaRPr lang="en-US" sz="827" dirty="0"/>
          </a:p>
        </p:txBody>
      </p:sp>
      <p:sp>
        <p:nvSpPr>
          <p:cNvPr id="22" name="Text 15"/>
          <p:cNvSpPr/>
          <p:nvPr/>
        </p:nvSpPr>
        <p:spPr>
          <a:xfrm>
            <a:off x="2604977" y="3375837"/>
            <a:ext cx="730988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54" b="1" dirty="0">
                <a:solidFill>
                  <a:srgbClr val="4F4F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 Node</a:t>
            </a:r>
            <a:endParaRPr lang="en-US" sz="1054" dirty="0"/>
          </a:p>
        </p:txBody>
      </p:sp>
      <p:sp>
        <p:nvSpPr>
          <p:cNvPr id="23" name="Text 16"/>
          <p:cNvSpPr/>
          <p:nvPr/>
        </p:nvSpPr>
        <p:spPr>
          <a:xfrm>
            <a:off x="5392701" y="2575073"/>
            <a:ext cx="1747727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01" b="1" dirty="0">
                <a:solidFill>
                  <a:srgbClr val="5F5F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Structural Containment (1.0)</a:t>
            </a:r>
            <a:endParaRPr lang="en-US" sz="1101" dirty="0"/>
          </a:p>
        </p:txBody>
      </p:sp>
      <p:sp>
        <p:nvSpPr>
          <p:cNvPr id="24" name="Text 17"/>
          <p:cNvSpPr/>
          <p:nvPr/>
        </p:nvSpPr>
        <p:spPr>
          <a:xfrm>
            <a:off x="1764340" y="2571750"/>
            <a:ext cx="2020186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12" b="1" dirty="0">
                <a:solidFill>
                  <a:srgbClr val="606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Weighted: log(1 + tf) * idf</a:t>
            </a:r>
            <a:endParaRPr lang="en-US" sz="1112" dirty="0"/>
          </a:p>
        </p:txBody>
      </p:sp>
      <p:sp>
        <p:nvSpPr>
          <p:cNvPr id="25" name="Text 18"/>
          <p:cNvSpPr/>
          <p:nvPr/>
        </p:nvSpPr>
        <p:spPr>
          <a:xfrm>
            <a:off x="4196538" y="2073349"/>
            <a:ext cx="770860" cy="1196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1" b="1" dirty="0">
                <a:solidFill>
                  <a:srgbClr val="74747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(Full Text Chunk)</a:t>
            </a:r>
            <a:endParaRPr lang="en-US" sz="751" dirty="0"/>
          </a:p>
        </p:txBody>
      </p:sp>
      <p:sp>
        <p:nvSpPr>
          <p:cNvPr id="26" name="Text 19"/>
          <p:cNvSpPr/>
          <p:nvPr/>
        </p:nvSpPr>
        <p:spPr>
          <a:xfrm>
            <a:off x="4133407" y="1903892"/>
            <a:ext cx="890477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0" b="1" dirty="0">
                <a:solidFill>
                  <a:srgbClr val="5051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 Node</a:t>
            </a:r>
            <a:endParaRPr lang="en-US" sz="1060" dirty="0"/>
          </a:p>
        </p:txBody>
      </p:sp>
      <p:sp>
        <p:nvSpPr>
          <p:cNvPr id="27" name="Text 20"/>
          <p:cNvSpPr/>
          <p:nvPr/>
        </p:nvSpPr>
        <p:spPr>
          <a:xfrm>
            <a:off x="5352828" y="1538398"/>
            <a:ext cx="1349006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86" b="1" dirty="0">
                <a:solidFill>
                  <a:srgbClr val="606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Sequential Adjacency</a:t>
            </a:r>
            <a:endParaRPr lang="en-US" sz="1086" dirty="0"/>
          </a:p>
        </p:txBody>
      </p:sp>
      <p:sp>
        <p:nvSpPr>
          <p:cNvPr id="28" name="Text 21"/>
          <p:cNvSpPr/>
          <p:nvPr/>
        </p:nvSpPr>
        <p:spPr>
          <a:xfrm>
            <a:off x="402044" y="883831"/>
            <a:ext cx="5621965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7" b="1" dirty="0">
                <a:solidFill>
                  <a:srgbClr val="5454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Deterministische "On-the-Fly" Erstellung ohne LLM-Overhead.</a:t>
            </a:r>
            <a:endParaRPr lang="en-US" sz="1617" dirty="0"/>
          </a:p>
        </p:txBody>
      </p:sp>
      <p:sp>
        <p:nvSpPr>
          <p:cNvPr id="29" name="Text 22"/>
          <p:cNvSpPr/>
          <p:nvPr/>
        </p:nvSpPr>
        <p:spPr>
          <a:xfrm>
            <a:off x="405366" y="421980"/>
            <a:ext cx="8283427" cy="3987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666" b="1" dirty="0">
                <a:solidFill>
                  <a:srgbClr val="3434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Dive: Graph-Konstruktion (LinearRAG Impl.)</a:t>
            </a:r>
            <a:endParaRPr lang="en-US" sz="266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3F3F3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0" y="99680"/>
            <a:ext cx="8934672" cy="4884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29500" y="4259669"/>
            <a:ext cx="1339038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5A5A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JetBrains Mono</a:t>
            </a:r>
            <a:endParaRPr lang="en-US" sz="1452" dirty="0"/>
          </a:p>
        </p:txBody>
      </p:sp>
      <p:sp>
        <p:nvSpPr>
          <p:cNvPr id="5" name="Text 2"/>
          <p:cNvSpPr/>
          <p:nvPr/>
        </p:nvSpPr>
        <p:spPr>
          <a:xfrm>
            <a:off x="4326122" y="4243055"/>
            <a:ext cx="1239358" cy="2724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78" b="1" dirty="0">
                <a:solidFill>
                  <a:srgbClr val="4545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Edges</a:t>
            </a:r>
            <a:endParaRPr lang="en-US" sz="1878" dirty="0"/>
          </a:p>
        </p:txBody>
      </p:sp>
      <p:sp>
        <p:nvSpPr>
          <p:cNvPr id="6" name="Text 3"/>
          <p:cNvSpPr/>
          <p:nvPr/>
        </p:nvSpPr>
        <p:spPr>
          <a:xfrm>
            <a:off x="7007520" y="3286125"/>
            <a:ext cx="1777631" cy="7708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716" b="1" dirty="0">
                <a:solidFill>
                  <a:srgbClr val="4051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454</a:t>
            </a:r>
            <a:endParaRPr lang="en-US" sz="6716" dirty="0"/>
          </a:p>
        </p:txBody>
      </p:sp>
      <p:sp>
        <p:nvSpPr>
          <p:cNvPr id="7" name="Text 4"/>
          <p:cNvSpPr/>
          <p:nvPr/>
        </p:nvSpPr>
        <p:spPr>
          <a:xfrm>
            <a:off x="4342735" y="3239608"/>
            <a:ext cx="2604977" cy="9602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61" b="1" dirty="0">
                <a:solidFill>
                  <a:srgbClr val="4354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7,370,</a:t>
            </a:r>
            <a:endParaRPr lang="en-US" sz="7561" dirty="0"/>
          </a:p>
        </p:txBody>
      </p:sp>
      <p:sp>
        <p:nvSpPr>
          <p:cNvPr id="8" name="Text 5"/>
          <p:cNvSpPr/>
          <p:nvPr/>
        </p:nvSpPr>
        <p:spPr>
          <a:xfrm>
            <a:off x="458529" y="3359224"/>
            <a:ext cx="335257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62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Efficiency:~3.6 Mio.Entitaten</a:t>
            </a:r>
            <a:endParaRPr lang="en-US" sz="2062" dirty="0"/>
          </a:p>
          <a:p>
            <a:pPr marL="0" indent="0" algn="l">
              <a:buNone/>
            </a:pPr>
            <a:r>
              <a:rPr lang="en-US" sz="2062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 CPU-basiert extrahiert.</a:t>
            </a:r>
            <a:endParaRPr lang="en-US" sz="2062" dirty="0"/>
          </a:p>
        </p:txBody>
      </p:sp>
      <p:sp>
        <p:nvSpPr>
          <p:cNvPr id="9" name="Text 6"/>
          <p:cNvSpPr/>
          <p:nvPr/>
        </p:nvSpPr>
        <p:spPr>
          <a:xfrm>
            <a:off x="7382983" y="2747852"/>
            <a:ext cx="1339038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6161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JetBrains Mono</a:t>
            </a:r>
            <a:endParaRPr lang="en-US" sz="1452" dirty="0"/>
          </a:p>
        </p:txBody>
      </p:sp>
      <p:sp>
        <p:nvSpPr>
          <p:cNvPr id="10" name="Text 7"/>
          <p:cNvSpPr/>
          <p:nvPr/>
        </p:nvSpPr>
        <p:spPr>
          <a:xfrm>
            <a:off x="4402544" y="2724593"/>
            <a:ext cx="1269262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23" b="1" dirty="0">
                <a:solidFill>
                  <a:srgbClr val="4545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Nodes</a:t>
            </a:r>
            <a:endParaRPr lang="en-US" sz="1923" dirty="0"/>
          </a:p>
        </p:txBody>
      </p:sp>
      <p:sp>
        <p:nvSpPr>
          <p:cNvPr id="11" name="Text 8"/>
          <p:cNvSpPr/>
          <p:nvPr/>
        </p:nvSpPr>
        <p:spPr>
          <a:xfrm>
            <a:off x="461852" y="2884081"/>
            <a:ext cx="524983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3E3E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</a:t>
            </a:r>
            <a:endParaRPr lang="en-US" sz="2025" dirty="0"/>
          </a:p>
        </p:txBody>
      </p:sp>
      <p:sp>
        <p:nvSpPr>
          <p:cNvPr id="12" name="Text 9"/>
          <p:cNvSpPr/>
          <p:nvPr/>
        </p:nvSpPr>
        <p:spPr>
          <a:xfrm>
            <a:off x="7010843" y="1697887"/>
            <a:ext cx="1711177" cy="8771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873" b="1" dirty="0">
                <a:solidFill>
                  <a:srgbClr val="41529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262</a:t>
            </a:r>
            <a:endParaRPr lang="en-US" sz="6873" dirty="0"/>
          </a:p>
        </p:txBody>
      </p:sp>
      <p:sp>
        <p:nvSpPr>
          <p:cNvPr id="13" name="Text 10"/>
          <p:cNvSpPr/>
          <p:nvPr/>
        </p:nvSpPr>
        <p:spPr>
          <a:xfrm>
            <a:off x="4498901" y="1747727"/>
            <a:ext cx="2445488" cy="9469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642" b="1" dirty="0">
                <a:solidFill>
                  <a:srgbClr val="4254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1,751,</a:t>
            </a:r>
            <a:endParaRPr lang="en-US" sz="7642" dirty="0"/>
          </a:p>
        </p:txBody>
      </p:sp>
      <p:sp>
        <p:nvSpPr>
          <p:cNvPr id="14" name="Text 11"/>
          <p:cNvSpPr/>
          <p:nvPr/>
        </p:nvSpPr>
        <p:spPr>
          <a:xfrm>
            <a:off x="461852" y="2286000"/>
            <a:ext cx="297047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18" b="1" dirty="0">
                <a:solidFill>
                  <a:srgbClr val="4141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Input: 1'001 Papers (Arxiv)</a:t>
            </a:r>
            <a:endParaRPr lang="en-US" sz="1918" dirty="0"/>
          </a:p>
        </p:txBody>
      </p:sp>
      <p:sp>
        <p:nvSpPr>
          <p:cNvPr id="15" name="Text 12"/>
          <p:cNvSpPr/>
          <p:nvPr/>
        </p:nvSpPr>
        <p:spPr>
          <a:xfrm>
            <a:off x="451884" y="1804212"/>
            <a:ext cx="1677951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05" b="1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JetBrains Mono</a:t>
            </a:r>
            <a:endParaRPr lang="en-US" sz="1805" dirty="0"/>
          </a:p>
        </p:txBody>
      </p:sp>
      <p:sp>
        <p:nvSpPr>
          <p:cNvPr id="16" name="Text 13"/>
          <p:cNvSpPr/>
          <p:nvPr/>
        </p:nvSpPr>
        <p:spPr>
          <a:xfrm>
            <a:off x="438593" y="1010093"/>
            <a:ext cx="7432823" cy="2824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76" b="1" dirty="0">
                <a:solidFill>
                  <a:srgbClr val="4C4C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Metriken des aus 1'001 wissenschaftlichen Publikationen erstellten Graphen.</a:t>
            </a:r>
            <a:endParaRPr lang="en-US" sz="1776" dirty="0"/>
          </a:p>
        </p:txBody>
      </p:sp>
      <p:sp>
        <p:nvSpPr>
          <p:cNvPr id="17" name="Text 14"/>
          <p:cNvSpPr/>
          <p:nvPr/>
        </p:nvSpPr>
        <p:spPr>
          <a:xfrm>
            <a:off x="441916" y="554887"/>
            <a:ext cx="7881384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57" b="1" dirty="0">
                <a:solidFill>
                  <a:srgbClr val="3232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Resultate: Graph Topologie (OpenRAGBench)</a:t>
            </a:r>
            <a:endParaRPr lang="en-US" sz="2857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565855" y="4960753"/>
            <a:ext cx="521660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5A5A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1F1EF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6" y="4033727"/>
            <a:ext cx="16613" cy="65789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148" y="4027081"/>
            <a:ext cx="19936" cy="6711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461852" y="4013791"/>
            <a:ext cx="8216974" cy="697762"/>
          </a:xfrm>
          <a:prstGeom prst="rect">
            <a:avLst/>
          </a:prstGeom>
          <a:solidFill>
            <a:srgbClr val="EBEBE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" name="Text 2"/>
          <p:cNvSpPr/>
          <p:nvPr/>
        </p:nvSpPr>
        <p:spPr>
          <a:xfrm>
            <a:off x="598081" y="4159988"/>
            <a:ext cx="7914610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8" b="1" dirty="0">
                <a:solidFill>
                  <a:srgbClr val="5959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Observation: High 'Contain Accuracy' proves the graph successfully retrieves relevant context even if</a:t>
            </a:r>
            <a:endParaRPr lang="en-US" sz="1408" dirty="0"/>
          </a:p>
          <a:p>
            <a:pPr marL="0" indent="0" algn="l">
              <a:buNone/>
            </a:pPr>
            <a:r>
              <a:rPr lang="en-US" sz="1408" b="1" dirty="0">
                <a:solidFill>
                  <a:srgbClr val="5959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LLM sometimes fails the answer generation.</a:t>
            </a:r>
            <a:endParaRPr lang="en-US" sz="1408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44" y="1319102"/>
            <a:ext cx="8329945" cy="248868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970971" y="3292770"/>
            <a:ext cx="1285875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06" b="1" dirty="0">
                <a:solidFill>
                  <a:srgbClr val="717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Note:Failure Case</a:t>
            </a:r>
            <a:endParaRPr lang="en-US" sz="1206" dirty="0"/>
          </a:p>
        </p:txBody>
      </p:sp>
      <p:sp>
        <p:nvSpPr>
          <p:cNvPr id="10" name="Text 4"/>
          <p:cNvSpPr/>
          <p:nvPr/>
        </p:nvSpPr>
        <p:spPr>
          <a:xfrm>
            <a:off x="4382608" y="3302738"/>
            <a:ext cx="365494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75" b="1" dirty="0">
                <a:solidFill>
                  <a:srgbClr val="6060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0.240</a:t>
            </a:r>
            <a:endParaRPr lang="en-US" sz="1075" dirty="0"/>
          </a:p>
        </p:txBody>
      </p:sp>
      <p:sp>
        <p:nvSpPr>
          <p:cNvPr id="11" name="Text 5"/>
          <p:cNvSpPr/>
          <p:nvPr/>
        </p:nvSpPr>
        <p:spPr>
          <a:xfrm>
            <a:off x="3671555" y="3306061"/>
            <a:ext cx="644599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0" b="1" dirty="0">
                <a:solidFill>
                  <a:srgbClr val="6666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</a:t>
            </a:r>
            <a:endParaRPr lang="en-US" sz="1060" dirty="0"/>
          </a:p>
        </p:txBody>
      </p:sp>
      <p:sp>
        <p:nvSpPr>
          <p:cNvPr id="12" name="Text 6"/>
          <p:cNvSpPr/>
          <p:nvPr/>
        </p:nvSpPr>
        <p:spPr>
          <a:xfrm>
            <a:off x="3153218" y="3302738"/>
            <a:ext cx="368817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36" b="1" dirty="0">
                <a:solidFill>
                  <a:srgbClr val="D6D6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24.0%</a:t>
            </a:r>
            <a:endParaRPr lang="en-US" sz="1036" dirty="0"/>
          </a:p>
        </p:txBody>
      </p:sp>
      <p:sp>
        <p:nvSpPr>
          <p:cNvPr id="13" name="Text 7"/>
          <p:cNvSpPr/>
          <p:nvPr/>
        </p:nvSpPr>
        <p:spPr>
          <a:xfrm>
            <a:off x="578145" y="3306061"/>
            <a:ext cx="1352328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4" b="1" dirty="0">
                <a:solidFill>
                  <a:srgbClr val="6161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RemoteGemma3:17b</a:t>
            </a:r>
            <a:endParaRPr lang="en-US" sz="1164" dirty="0"/>
          </a:p>
        </p:txBody>
      </p:sp>
      <p:sp>
        <p:nvSpPr>
          <p:cNvPr id="14" name="Text 8"/>
          <p:cNvSpPr/>
          <p:nvPr/>
        </p:nvSpPr>
        <p:spPr>
          <a:xfrm>
            <a:off x="6970971" y="2485360"/>
            <a:ext cx="1634756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59" b="1" dirty="0">
                <a:solidFill>
                  <a:srgbClr val="717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 Accuracy:0.693</a:t>
            </a:r>
            <a:endParaRPr lang="en-US" sz="1159" dirty="0"/>
          </a:p>
        </p:txBody>
      </p:sp>
      <p:sp>
        <p:nvSpPr>
          <p:cNvPr id="15" name="Text 9"/>
          <p:cNvSpPr/>
          <p:nvPr/>
        </p:nvSpPr>
        <p:spPr>
          <a:xfrm>
            <a:off x="4744779" y="2492006"/>
            <a:ext cx="1079869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04" b="1" dirty="0">
                <a:solidFill>
                  <a:srgbClr val="A0A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Accuracy:0.639</a:t>
            </a:r>
            <a:endParaRPr lang="en-US" sz="1104" dirty="0"/>
          </a:p>
        </p:txBody>
      </p:sp>
      <p:sp>
        <p:nvSpPr>
          <p:cNvPr id="16" name="Text 10"/>
          <p:cNvSpPr/>
          <p:nvPr/>
        </p:nvSpPr>
        <p:spPr>
          <a:xfrm>
            <a:off x="574823" y="2495328"/>
            <a:ext cx="1362297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17" b="1" dirty="0">
                <a:solidFill>
                  <a:srgbClr val="6666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GPT-40-mini</a:t>
            </a:r>
            <a:endParaRPr lang="en-US" sz="1217" dirty="0"/>
          </a:p>
        </p:txBody>
      </p:sp>
      <p:sp>
        <p:nvSpPr>
          <p:cNvPr id="17" name="Text 11"/>
          <p:cNvSpPr/>
          <p:nvPr/>
        </p:nvSpPr>
        <p:spPr>
          <a:xfrm>
            <a:off x="5326247" y="1684596"/>
            <a:ext cx="1079869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0" b="1" dirty="0">
                <a:solidFill>
                  <a:srgbClr val="F19D7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Accuracy:0.735</a:t>
            </a:r>
            <a:endParaRPr lang="en-US" sz="1060" dirty="0"/>
          </a:p>
        </p:txBody>
      </p:sp>
      <p:sp>
        <p:nvSpPr>
          <p:cNvPr id="18" name="Text 12"/>
          <p:cNvSpPr/>
          <p:nvPr/>
        </p:nvSpPr>
        <p:spPr>
          <a:xfrm>
            <a:off x="578145" y="1800890"/>
            <a:ext cx="1026706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85" b="1" dirty="0">
                <a:solidFill>
                  <a:srgbClr val="6060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GPT-0SS-20b</a:t>
            </a:r>
            <a:endParaRPr lang="en-US" sz="1285" dirty="0"/>
          </a:p>
        </p:txBody>
      </p:sp>
      <p:sp>
        <p:nvSpPr>
          <p:cNvPr id="19" name="Text 13"/>
          <p:cNvSpPr/>
          <p:nvPr/>
        </p:nvSpPr>
        <p:spPr>
          <a:xfrm>
            <a:off x="6970971" y="1674628"/>
            <a:ext cx="1634756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17" b="1" dirty="0">
                <a:solidFill>
                  <a:srgbClr val="6E6E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 Accuracy:0.721</a:t>
            </a:r>
            <a:endParaRPr lang="en-US" sz="1117" dirty="0"/>
          </a:p>
        </p:txBody>
      </p:sp>
      <p:sp>
        <p:nvSpPr>
          <p:cNvPr id="20" name="Text 14"/>
          <p:cNvSpPr/>
          <p:nvPr/>
        </p:nvSpPr>
        <p:spPr>
          <a:xfrm>
            <a:off x="1202808" y="1598206"/>
            <a:ext cx="405366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40" b="1" dirty="0">
                <a:solidFill>
                  <a:srgbClr val="5B5B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</a:t>
            </a:r>
            <a:endParaRPr lang="en-US" sz="1240" dirty="0"/>
          </a:p>
        </p:txBody>
      </p:sp>
      <p:sp>
        <p:nvSpPr>
          <p:cNvPr id="21" name="Text 15"/>
          <p:cNvSpPr/>
          <p:nvPr/>
        </p:nvSpPr>
        <p:spPr>
          <a:xfrm>
            <a:off x="574823" y="1614820"/>
            <a:ext cx="581468" cy="149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32" b="1" dirty="0">
                <a:solidFill>
                  <a:srgbClr val="3D3D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Winner:</a:t>
            </a:r>
            <a:endParaRPr lang="en-US" sz="1232" dirty="0"/>
          </a:p>
        </p:txBody>
      </p:sp>
      <p:sp>
        <p:nvSpPr>
          <p:cNvPr id="22" name="Text 16"/>
          <p:cNvSpPr/>
          <p:nvPr/>
        </p:nvSpPr>
        <p:spPr>
          <a:xfrm>
            <a:off x="8565855" y="4947462"/>
            <a:ext cx="528305" cy="1096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19" b="1" dirty="0">
                <a:solidFill>
                  <a:srgbClr val="6464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19" dirty="0"/>
          </a:p>
        </p:txBody>
      </p:sp>
      <p:sp>
        <p:nvSpPr>
          <p:cNvPr id="23" name="Text 17"/>
          <p:cNvSpPr/>
          <p:nvPr/>
        </p:nvSpPr>
        <p:spPr>
          <a:xfrm>
            <a:off x="448561" y="857250"/>
            <a:ext cx="5326247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22" b="1" dirty="0">
                <a:solidFill>
                  <a:srgbClr val="5757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Evaluierung auf komplexen Datensatzen (2wikimultihop)</a:t>
            </a:r>
            <a:endParaRPr lang="en-US" sz="1622" dirty="0"/>
          </a:p>
        </p:txBody>
      </p:sp>
      <p:sp>
        <p:nvSpPr>
          <p:cNvPr id="24" name="Text 18"/>
          <p:cNvSpPr/>
          <p:nvPr/>
        </p:nvSpPr>
        <p:spPr>
          <a:xfrm>
            <a:off x="455206" y="368817"/>
            <a:ext cx="7283302" cy="4352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276" b="1" dirty="0">
                <a:solidFill>
                  <a:srgbClr val="3333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Benchmarking: Retrieval Performance</a:t>
            </a:r>
            <a:endParaRPr lang="en-US" sz="3276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485" y="1066578"/>
            <a:ext cx="3973919" cy="364165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78" y="1079869"/>
            <a:ext cx="4033727" cy="362836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565855" y="4950785"/>
            <a:ext cx="518337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93" b="1" dirty="0">
                <a:solidFill>
                  <a:srgbClr val="62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7" name="Text 1"/>
          <p:cNvSpPr/>
          <p:nvPr/>
        </p:nvSpPr>
        <p:spPr>
          <a:xfrm>
            <a:off x="4861073" y="3714750"/>
            <a:ext cx="3076797" cy="8107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67" b="1" dirty="0">
                <a:solidFill>
                  <a:srgbClr val="3F3F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MD5-Hashing war essenziell für</a:t>
            </a:r>
            <a:endParaRPr lang="en-US" sz="1667" dirty="0"/>
          </a:p>
          <a:p>
            <a:pPr marL="0" indent="0" algn="l">
              <a:buNone/>
            </a:pPr>
            <a:r>
              <a:rPr lang="en-US" sz="1667" b="1" dirty="0">
                <a:solidFill>
                  <a:srgbClr val="3F3F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performantes Re-Loading ohne</a:t>
            </a:r>
            <a:endParaRPr lang="en-US" sz="1667" dirty="0"/>
          </a:p>
          <a:p>
            <a:pPr marL="0" indent="0" algn="l">
              <a:buNone/>
            </a:pPr>
            <a:r>
              <a:rPr lang="en-US" sz="1667" b="1" dirty="0">
                <a:solidFill>
                  <a:srgbClr val="3F3F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Neuindizierung.</a:t>
            </a:r>
            <a:endParaRPr lang="en-US" sz="1667" dirty="0"/>
          </a:p>
        </p:txBody>
      </p:sp>
      <p:sp>
        <p:nvSpPr>
          <p:cNvPr id="8" name="Text 2"/>
          <p:cNvSpPr/>
          <p:nvPr/>
        </p:nvSpPr>
        <p:spPr>
          <a:xfrm>
            <a:off x="4861073" y="3242930"/>
            <a:ext cx="1555012" cy="309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213" b="1" dirty="0">
                <a:solidFill>
                  <a:srgbClr val="282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Idempotenz</a:t>
            </a:r>
            <a:endParaRPr lang="en-US" sz="2213" dirty="0"/>
          </a:p>
        </p:txBody>
      </p:sp>
      <p:sp>
        <p:nvSpPr>
          <p:cNvPr id="9" name="Text 3"/>
          <p:cNvSpPr/>
          <p:nvPr/>
        </p:nvSpPr>
        <p:spPr>
          <a:xfrm>
            <a:off x="4857750" y="1804212"/>
            <a:ext cx="3438968" cy="7874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48" b="1" dirty="0">
                <a:solidFill>
                  <a:srgbClr val="4545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Qualitat hangt an Entity Extraction.</a:t>
            </a:r>
            <a:endParaRPr lang="en-US" sz="1748" dirty="0"/>
          </a:p>
          <a:p>
            <a:pPr marL="0" indent="0" algn="l">
              <a:buNone/>
            </a:pPr>
            <a:r>
              <a:rPr lang="en-US" sz="1748" b="1" dirty="0">
                <a:solidFill>
                  <a:srgbClr val="4545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der Mehrdeutigkeit(z.B.</a:t>
            </a:r>
            <a:endParaRPr lang="en-US" sz="1748" dirty="0"/>
          </a:p>
          <a:p>
            <a:pPr marL="0" indent="0" algn="l">
              <a:buNone/>
            </a:pPr>
            <a:r>
              <a:rPr lang="en-US" sz="1748" b="1" dirty="0">
                <a:solidFill>
                  <a:srgbClr val="4545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"Müller" alsBerufvs.Name).</a:t>
            </a:r>
            <a:endParaRPr lang="en-US" sz="1748" dirty="0"/>
          </a:p>
        </p:txBody>
      </p:sp>
      <p:sp>
        <p:nvSpPr>
          <p:cNvPr id="10" name="Text 4"/>
          <p:cNvSpPr/>
          <p:nvPr/>
        </p:nvSpPr>
        <p:spPr>
          <a:xfrm>
            <a:off x="4861073" y="1309134"/>
            <a:ext cx="1757695" cy="3189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190" b="1" dirty="0">
                <a:solidFill>
                  <a:srgbClr val="2626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 Quality</a:t>
            </a:r>
            <a:endParaRPr lang="en-US" sz="2190" dirty="0"/>
          </a:p>
        </p:txBody>
      </p:sp>
      <p:sp>
        <p:nvSpPr>
          <p:cNvPr id="11" name="Text 5"/>
          <p:cNvSpPr/>
          <p:nvPr/>
        </p:nvSpPr>
        <p:spPr>
          <a:xfrm>
            <a:off x="747602" y="3718073"/>
            <a:ext cx="2970471" cy="7841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4949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ScispaCy proved superior for</a:t>
            </a:r>
            <a:endParaRPr lang="en-US" sz="1722" dirty="0"/>
          </a:p>
          <a:p>
            <a:pPr marL="0" indent="0" algn="l">
              <a:buNone/>
            </a:pPr>
            <a:r>
              <a:rPr lang="en-US" sz="1722" b="1" dirty="0">
                <a:solidFill>
                  <a:srgbClr val="4949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texts due to "Shared</a:t>
            </a:r>
            <a:endParaRPr lang="en-US" sz="1722" dirty="0"/>
          </a:p>
          <a:p>
            <a:pPr marL="0" indent="0" algn="l">
              <a:buNone/>
            </a:pPr>
            <a:r>
              <a:rPr lang="en-US" sz="1722" b="1" dirty="0">
                <a:solidFill>
                  <a:srgbClr val="4949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Discourse".</a:t>
            </a:r>
            <a:endParaRPr lang="en-US" sz="1722" dirty="0"/>
          </a:p>
        </p:txBody>
      </p:sp>
      <p:sp>
        <p:nvSpPr>
          <p:cNvPr id="12" name="Text 6"/>
          <p:cNvSpPr/>
          <p:nvPr/>
        </p:nvSpPr>
        <p:spPr>
          <a:xfrm>
            <a:off x="754247" y="3236285"/>
            <a:ext cx="1684596" cy="3123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224" b="1" dirty="0">
                <a:solidFill>
                  <a:srgbClr val="25252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Optimization</a:t>
            </a:r>
            <a:endParaRPr lang="en-US" sz="2224" dirty="0"/>
          </a:p>
        </p:txBody>
      </p:sp>
      <p:sp>
        <p:nvSpPr>
          <p:cNvPr id="13" name="Text 7"/>
          <p:cNvSpPr/>
          <p:nvPr/>
        </p:nvSpPr>
        <p:spPr>
          <a:xfrm>
            <a:off x="747602" y="1804212"/>
            <a:ext cx="3435645" cy="7775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3F3F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Windows/MLFlow Inkompatibilitaten</a:t>
            </a:r>
            <a:endParaRPr lang="en-US" sz="1722" dirty="0"/>
          </a:p>
          <a:p>
            <a:pPr marL="0" indent="0" algn="l">
              <a:buNone/>
            </a:pPr>
            <a:r>
              <a:rPr lang="en-US" sz="1722" b="1" dirty="0">
                <a:solidFill>
                  <a:srgbClr val="3F3F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 erzwungene Reboots waren</a:t>
            </a:r>
            <a:endParaRPr lang="en-US" sz="1722" dirty="0"/>
          </a:p>
          <a:p>
            <a:pPr marL="0" indent="0" algn="l">
              <a:buNone/>
            </a:pPr>
            <a:r>
              <a:rPr lang="en-US" sz="1722" b="1" dirty="0">
                <a:solidFill>
                  <a:srgbClr val="3F3F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massiveZeitfresser.</a:t>
            </a:r>
            <a:endParaRPr lang="en-US" sz="1722" dirty="0"/>
          </a:p>
        </p:txBody>
      </p:sp>
      <p:sp>
        <p:nvSpPr>
          <p:cNvPr id="14" name="Text 8"/>
          <p:cNvSpPr/>
          <p:nvPr/>
        </p:nvSpPr>
        <p:spPr>
          <a:xfrm>
            <a:off x="760892" y="1305811"/>
            <a:ext cx="2202933" cy="29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224" b="1" dirty="0">
                <a:solidFill>
                  <a:srgbClr val="282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Matters</a:t>
            </a:r>
            <a:endParaRPr lang="en-US" sz="2224" dirty="0"/>
          </a:p>
        </p:txBody>
      </p:sp>
      <p:sp>
        <p:nvSpPr>
          <p:cNvPr id="15" name="Text 9"/>
          <p:cNvSpPr/>
          <p:nvPr/>
        </p:nvSpPr>
        <p:spPr>
          <a:xfrm>
            <a:off x="581468" y="724343"/>
            <a:ext cx="3831044" cy="2724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74" b="1" dirty="0">
                <a:solidFill>
                  <a:srgbClr val="4544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Erkenntnisse aus der Implementierung.</a:t>
            </a:r>
            <a:endParaRPr lang="en-US" sz="1774" dirty="0"/>
          </a:p>
        </p:txBody>
      </p:sp>
      <p:sp>
        <p:nvSpPr>
          <p:cNvPr id="16" name="Text 10"/>
          <p:cNvSpPr/>
          <p:nvPr/>
        </p:nvSpPr>
        <p:spPr>
          <a:xfrm>
            <a:off x="588113" y="299041"/>
            <a:ext cx="7093910" cy="41865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113" b="1" dirty="0">
                <a:solidFill>
                  <a:srgbClr val="3537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Lessons Learned &amp; Risikomanagement</a:t>
            </a:r>
            <a:endParaRPr lang="en-US" sz="3113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EFEFEE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9" b="1" dirty="0">
                <a:solidFill>
                  <a:srgbClr val="5E5E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59" y="4575323"/>
            <a:ext cx="103003" cy="1030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81009" y="3678201"/>
            <a:ext cx="3462227" cy="9569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80" b="1" dirty="0">
                <a:solidFill>
                  <a:srgbClr val="3C3C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Transformation einer passiven</a:t>
            </a:r>
            <a:endParaRPr lang="en-US" sz="1580" dirty="0"/>
          </a:p>
          <a:p>
            <a:pPr marL="0" indent="0" algn="l">
              <a:buNone/>
            </a:pPr>
            <a:r>
              <a:rPr lang="en-US" sz="1580" b="1" dirty="0">
                <a:solidFill>
                  <a:srgbClr val="3C3C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Dokumentensammlung in ein</a:t>
            </a:r>
            <a:endParaRPr lang="en-US" sz="1580" dirty="0"/>
          </a:p>
          <a:p>
            <a:pPr marL="0" indent="0" algn="l">
              <a:buNone/>
            </a:pPr>
            <a:r>
              <a:rPr lang="en-US" sz="1580" b="1" dirty="0">
                <a:solidFill>
                  <a:srgbClr val="3C3C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navigierbares Modell der Welt ist der</a:t>
            </a:r>
            <a:endParaRPr lang="en-US" sz="1580" dirty="0"/>
          </a:p>
          <a:p>
            <a:pPr marL="0" indent="0" algn="l">
              <a:buNone/>
            </a:pPr>
            <a:r>
              <a:rPr lang="en-US" sz="1580" b="1" dirty="0">
                <a:solidFill>
                  <a:srgbClr val="3C3C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nachste Schritt der KI-Evolution.</a:t>
            </a:r>
            <a:endParaRPr lang="en-US" sz="1580" dirty="0"/>
          </a:p>
        </p:txBody>
      </p:sp>
      <p:sp>
        <p:nvSpPr>
          <p:cNvPr id="8" name="Text 3"/>
          <p:cNvSpPr/>
          <p:nvPr/>
        </p:nvSpPr>
        <p:spPr>
          <a:xfrm>
            <a:off x="5096983" y="3203058"/>
            <a:ext cx="2764465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6" b="1" dirty="0">
                <a:solidFill>
                  <a:srgbClr val="5656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mehrsprachige Knowledge Bases.</a:t>
            </a:r>
            <a:endParaRPr lang="en-US" sz="1476" dirty="0"/>
          </a:p>
        </p:txBody>
      </p:sp>
      <p:sp>
        <p:nvSpPr>
          <p:cNvPr id="9" name="Text 4"/>
          <p:cNvSpPr/>
          <p:nvPr/>
        </p:nvSpPr>
        <p:spPr>
          <a:xfrm>
            <a:off x="6658640" y="2963826"/>
            <a:ext cx="1893924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5959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Abstraktionsschicht fur</a:t>
            </a:r>
            <a:endParaRPr lang="en-US" sz="1486" dirty="0"/>
          </a:p>
        </p:txBody>
      </p:sp>
      <p:sp>
        <p:nvSpPr>
          <p:cNvPr id="10" name="Text 5"/>
          <p:cNvSpPr/>
          <p:nvPr/>
        </p:nvSpPr>
        <p:spPr>
          <a:xfrm>
            <a:off x="5093660" y="2970471"/>
            <a:ext cx="1538398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15" b="1" dirty="0">
                <a:solidFill>
                  <a:srgbClr val="4242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Konzept-Graphen:</a:t>
            </a:r>
            <a:endParaRPr lang="en-US" sz="141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134" y="3010343"/>
            <a:ext cx="179424" cy="13623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100305" y="2614945"/>
            <a:ext cx="2295968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3" b="1" dirty="0">
                <a:solidFill>
                  <a:srgbClr val="4F4F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(z.B. Aktienkurse uber Zeit).</a:t>
            </a:r>
            <a:endParaRPr lang="en-US" sz="148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924" y="2545169"/>
            <a:ext cx="388753" cy="132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90142" y="2389003"/>
            <a:ext cx="2345808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9" b="1" dirty="0">
                <a:solidFill>
                  <a:srgbClr val="5B5B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von Dimensionen</a:t>
            </a:r>
            <a:endParaRPr lang="en-US" sz="1489" dirty="0"/>
          </a:p>
        </p:txBody>
      </p:sp>
      <p:sp>
        <p:nvSpPr>
          <p:cNvPr id="15" name="Text 8"/>
          <p:cNvSpPr/>
          <p:nvPr/>
        </p:nvSpPr>
        <p:spPr>
          <a:xfrm>
            <a:off x="5093660" y="2392326"/>
            <a:ext cx="1049965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3" b="1" dirty="0">
                <a:solidFill>
                  <a:srgbClr val="3D3D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Raum &amp; Zeit:</a:t>
            </a:r>
            <a:endParaRPr lang="en-US" sz="1423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134" y="2432198"/>
            <a:ext cx="179424" cy="13955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096983" y="2053413"/>
            <a:ext cx="923703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0" b="1" dirty="0">
                <a:solidFill>
                  <a:srgbClr val="505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Relationen.</a:t>
            </a:r>
            <a:endParaRPr lang="en-US" sz="1510" dirty="0"/>
          </a:p>
        </p:txBody>
      </p:sp>
      <p:sp>
        <p:nvSpPr>
          <p:cNvPr id="18" name="Text 10"/>
          <p:cNvSpPr/>
          <p:nvPr/>
        </p:nvSpPr>
        <p:spPr>
          <a:xfrm>
            <a:off x="6379535" y="1810858"/>
            <a:ext cx="1797567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9" b="1" dirty="0">
                <a:solidFill>
                  <a:srgbClr val="5A5A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Clustering identischer</a:t>
            </a:r>
            <a:endParaRPr lang="en-US" sz="1489" dirty="0"/>
          </a:p>
        </p:txBody>
      </p:sp>
      <p:sp>
        <p:nvSpPr>
          <p:cNvPr id="19" name="Text 11"/>
          <p:cNvSpPr/>
          <p:nvPr/>
        </p:nvSpPr>
        <p:spPr>
          <a:xfrm>
            <a:off x="5093660" y="1820826"/>
            <a:ext cx="1252648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3" b="1" dirty="0">
                <a:solidFill>
                  <a:srgbClr val="3A3A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Hypergraphen:</a:t>
            </a:r>
            <a:endParaRPr lang="en-US" sz="1423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8134" y="1860698"/>
            <a:ext cx="179424" cy="132907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134" y="1667983"/>
            <a:ext cx="3834366" cy="13291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758070" y="1252648"/>
            <a:ext cx="1279230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81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Work</a:t>
            </a:r>
            <a:endParaRPr lang="en-US" sz="1881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45169"/>
            <a:ext cx="382108" cy="13291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2128" y="0"/>
            <a:ext cx="73099" cy="368817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0956" y="1658015"/>
            <a:ext cx="3754622" cy="970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63" b="1" dirty="0">
                <a:solidFill>
                  <a:srgbClr val="52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GraphRAG uberbruckt erfolgreich die Lucke</a:t>
            </a:r>
            <a:endParaRPr lang="en-US" sz="1463" dirty="0"/>
          </a:p>
          <a:p>
            <a:pPr marL="0" indent="0" algn="l">
              <a:buNone/>
            </a:pPr>
            <a:r>
              <a:rPr lang="en-US" sz="1463" b="1" dirty="0">
                <a:solidFill>
                  <a:srgbClr val="52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 komplexes Reasoning, wo Vektor-RAG</a:t>
            </a:r>
            <a:endParaRPr lang="en-US" sz="1463" dirty="0"/>
          </a:p>
          <a:p>
            <a:pPr marL="0" indent="0" algn="l">
              <a:buNone/>
            </a:pPr>
            <a:r>
              <a:rPr lang="en-US" sz="1463" b="1" dirty="0">
                <a:solidFill>
                  <a:srgbClr val="52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versagt. Ein 80M domanenspezifisches Modell</a:t>
            </a:r>
            <a:endParaRPr lang="en-US" sz="1463" dirty="0"/>
          </a:p>
          <a:p>
            <a:pPr marL="0" indent="0" algn="l">
              <a:buNone/>
            </a:pPr>
            <a:r>
              <a:rPr lang="en-US" sz="1463" b="1" dirty="0">
                <a:solidFill>
                  <a:srgbClr val="52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kann grossere Basismodelle schlagen.</a:t>
            </a:r>
            <a:endParaRPr lang="en-US" sz="1463" dirty="0"/>
          </a:p>
        </p:txBody>
      </p:sp>
      <p:sp>
        <p:nvSpPr>
          <p:cNvPr id="26" name="Text 14"/>
          <p:cNvSpPr/>
          <p:nvPr/>
        </p:nvSpPr>
        <p:spPr>
          <a:xfrm>
            <a:off x="754247" y="1239358"/>
            <a:ext cx="2990407" cy="2658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76" b="1" dirty="0">
                <a:solidFill>
                  <a:srgbClr val="3535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Zukunft ist strukturiert.</a:t>
            </a:r>
            <a:endParaRPr lang="en-US" sz="1876" dirty="0"/>
          </a:p>
        </p:txBody>
      </p:sp>
      <p:sp>
        <p:nvSpPr>
          <p:cNvPr id="27" name="Text 15"/>
          <p:cNvSpPr/>
          <p:nvPr/>
        </p:nvSpPr>
        <p:spPr>
          <a:xfrm>
            <a:off x="764215" y="538273"/>
            <a:ext cx="3409064" cy="4452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650" b="1" dirty="0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Fazit &amp; Ausblick</a:t>
            </a:r>
            <a:endParaRPr lang="en-US" sz="3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1F1EF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91" y="3591811"/>
            <a:ext cx="19936" cy="13290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049" y="2624913"/>
            <a:ext cx="2182997" cy="2143125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302" y="4728166"/>
            <a:ext cx="1405491" cy="1661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262" y="1222744"/>
            <a:ext cx="13291" cy="3532003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529" y="4106826"/>
            <a:ext cx="86390" cy="8639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0122" y="3764590"/>
            <a:ext cx="3003698" cy="16613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461852" y="3385805"/>
            <a:ext cx="83067" cy="86390"/>
          </a:xfrm>
          <a:prstGeom prst="rect">
            <a:avLst/>
          </a:prstGeom>
          <a:solidFill>
            <a:srgbClr val="3F51A6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2" y="2897372"/>
            <a:ext cx="83067" cy="89712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5797" y="1963701"/>
            <a:ext cx="1820826" cy="142875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8565855" y="4950785"/>
            <a:ext cx="521660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262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4" name="Text 3"/>
          <p:cNvSpPr/>
          <p:nvPr/>
        </p:nvSpPr>
        <p:spPr>
          <a:xfrm>
            <a:off x="711052" y="4512192"/>
            <a:ext cx="3492131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8" b="1" dirty="0">
                <a:solidFill>
                  <a:srgbClr val="3F3F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bieten, validiert durch OpenRAGBench.</a:t>
            </a:r>
            <a:endParaRPr lang="en-US" sz="1578" dirty="0"/>
          </a:p>
        </p:txBody>
      </p:sp>
      <p:sp>
        <p:nvSpPr>
          <p:cNvPr id="15" name="Text 4"/>
          <p:cNvSpPr/>
          <p:nvPr/>
        </p:nvSpPr>
        <p:spPr>
          <a:xfrm>
            <a:off x="701084" y="4266314"/>
            <a:ext cx="4578645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30" b="1" dirty="0">
                <a:solidFill>
                  <a:srgbClr val="4040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Wissensgraphen Vorteile bei komplexen Abfragen</a:t>
            </a:r>
            <a:endParaRPr lang="en-US" sz="1630" dirty="0"/>
          </a:p>
        </p:txBody>
      </p:sp>
      <p:sp>
        <p:nvSpPr>
          <p:cNvPr id="16" name="Text 5"/>
          <p:cNvSpPr/>
          <p:nvPr/>
        </p:nvSpPr>
        <p:spPr>
          <a:xfrm>
            <a:off x="1618142" y="4020436"/>
            <a:ext cx="3787849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6" b="1" dirty="0">
                <a:solidFill>
                  <a:srgbClr val="4C4C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Erfolgreicher Nachweis, dass strukturierte</a:t>
            </a:r>
            <a:endParaRPr lang="en-US" sz="1606" dirty="0"/>
          </a:p>
        </p:txBody>
      </p:sp>
      <p:sp>
        <p:nvSpPr>
          <p:cNvPr id="17" name="Text 6"/>
          <p:cNvSpPr/>
          <p:nvPr/>
        </p:nvSpPr>
        <p:spPr>
          <a:xfrm>
            <a:off x="707730" y="4023759"/>
            <a:ext cx="870541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80" b="1" dirty="0">
                <a:solidFill>
                  <a:srgbClr val="3333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Ergebnis:</a:t>
            </a:r>
            <a:endParaRPr lang="en-US" sz="1580" dirty="0"/>
          </a:p>
        </p:txBody>
      </p:sp>
      <p:sp>
        <p:nvSpPr>
          <p:cNvPr id="18" name="Text 7"/>
          <p:cNvSpPr/>
          <p:nvPr/>
        </p:nvSpPr>
        <p:spPr>
          <a:xfrm>
            <a:off x="704407" y="3791172"/>
            <a:ext cx="4169956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1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einer vollautomatisierten End-to-End Pipeline.</a:t>
            </a:r>
            <a:endParaRPr lang="en-US" sz="1591" dirty="0"/>
          </a:p>
        </p:txBody>
      </p:sp>
      <p:sp>
        <p:nvSpPr>
          <p:cNvPr id="19" name="Text 8"/>
          <p:cNvSpPr/>
          <p:nvPr/>
        </p:nvSpPr>
        <p:spPr>
          <a:xfrm>
            <a:off x="5170081" y="3541971"/>
            <a:ext cx="295718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03" b="1" dirty="0">
                <a:solidFill>
                  <a:srgbClr val="3E3E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</a:t>
            </a:r>
            <a:endParaRPr lang="en-US" sz="1703" dirty="0"/>
          </a:p>
        </p:txBody>
      </p:sp>
      <p:sp>
        <p:nvSpPr>
          <p:cNvPr id="20" name="Text 9"/>
          <p:cNvSpPr/>
          <p:nvPr/>
        </p:nvSpPr>
        <p:spPr>
          <a:xfrm>
            <a:off x="1478590" y="3292770"/>
            <a:ext cx="3644974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30" b="1" dirty="0">
                <a:solidFill>
                  <a:srgbClr val="4747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Implementierung und Vergleich von drei</a:t>
            </a:r>
            <a:endParaRPr lang="en-US" sz="1630" dirty="0"/>
          </a:p>
        </p:txBody>
      </p:sp>
      <p:sp>
        <p:nvSpPr>
          <p:cNvPr id="21" name="Text 10"/>
          <p:cNvSpPr/>
          <p:nvPr/>
        </p:nvSpPr>
        <p:spPr>
          <a:xfrm>
            <a:off x="701084" y="3541971"/>
            <a:ext cx="1262616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40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Architekturen</a:t>
            </a:r>
            <a:endParaRPr lang="en-US" sz="1640" dirty="0"/>
          </a:p>
        </p:txBody>
      </p:sp>
      <p:sp>
        <p:nvSpPr>
          <p:cNvPr id="22" name="Text 11"/>
          <p:cNvSpPr/>
          <p:nvPr/>
        </p:nvSpPr>
        <p:spPr>
          <a:xfrm>
            <a:off x="707730" y="3312706"/>
            <a:ext cx="734311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0" b="1" dirty="0">
                <a:solidFill>
                  <a:srgbClr val="3838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Losung:</a:t>
            </a:r>
            <a:endParaRPr lang="en-US" sz="1570" dirty="0"/>
          </a:p>
        </p:txBody>
      </p:sp>
      <p:sp>
        <p:nvSpPr>
          <p:cNvPr id="23" name="Text 12"/>
          <p:cNvSpPr/>
          <p:nvPr/>
        </p:nvSpPr>
        <p:spPr>
          <a:xfrm>
            <a:off x="707730" y="3056860"/>
            <a:ext cx="3488808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56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Synthese verteilter Informationen.</a:t>
            </a:r>
            <a:endParaRPr lang="en-US" sz="1656" dirty="0"/>
          </a:p>
        </p:txBody>
      </p:sp>
      <p:sp>
        <p:nvSpPr>
          <p:cNvPr id="24" name="Text 13"/>
          <p:cNvSpPr/>
          <p:nvPr/>
        </p:nvSpPr>
        <p:spPr>
          <a:xfrm>
            <a:off x="1578270" y="2801015"/>
            <a:ext cx="3349256" cy="2425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9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Konventionelles RAG scheitert an der</a:t>
            </a:r>
            <a:endParaRPr lang="en-US" sz="1599" dirty="0"/>
          </a:p>
        </p:txBody>
      </p:sp>
      <p:sp>
        <p:nvSpPr>
          <p:cNvPr id="25" name="Text 14"/>
          <p:cNvSpPr/>
          <p:nvPr/>
        </p:nvSpPr>
        <p:spPr>
          <a:xfrm>
            <a:off x="707730" y="2804337"/>
            <a:ext cx="830669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88" b="1" dirty="0">
                <a:solidFill>
                  <a:srgbClr val="3232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endParaRPr lang="en-US" sz="1588" dirty="0"/>
          </a:p>
        </p:txBody>
      </p:sp>
      <p:sp>
        <p:nvSpPr>
          <p:cNvPr id="26" name="Text 15"/>
          <p:cNvSpPr/>
          <p:nvPr/>
        </p:nvSpPr>
        <p:spPr>
          <a:xfrm>
            <a:off x="6542346" y="2355776"/>
            <a:ext cx="1767663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35" b="1" dirty="0">
                <a:solidFill>
                  <a:srgbClr val="4B4B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 World/ Graph</a:t>
            </a:r>
            <a:endParaRPr lang="en-US" sz="1735" dirty="0"/>
          </a:p>
        </p:txBody>
      </p:sp>
      <p:sp>
        <p:nvSpPr>
          <p:cNvPr id="27" name="Text 16"/>
          <p:cNvSpPr/>
          <p:nvPr/>
        </p:nvSpPr>
        <p:spPr>
          <a:xfrm>
            <a:off x="6735061" y="1658015"/>
            <a:ext cx="1395523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27" b="1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Neural/Linear</a:t>
            </a:r>
            <a:endParaRPr lang="en-US" sz="1727" dirty="0"/>
          </a:p>
        </p:txBody>
      </p:sp>
      <p:sp>
        <p:nvSpPr>
          <p:cNvPr id="28" name="Text 17"/>
          <p:cNvSpPr/>
          <p:nvPr/>
        </p:nvSpPr>
        <p:spPr>
          <a:xfrm>
            <a:off x="6545669" y="1259294"/>
            <a:ext cx="1764340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83" b="1" dirty="0">
                <a:solidFill>
                  <a:srgbClr val="38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vs. Complex</a:t>
            </a:r>
            <a:endParaRPr lang="en-US" sz="1583" dirty="0"/>
          </a:p>
        </p:txBody>
      </p:sp>
      <p:sp>
        <p:nvSpPr>
          <p:cNvPr id="29" name="Text 18"/>
          <p:cNvSpPr/>
          <p:nvPr/>
        </p:nvSpPr>
        <p:spPr>
          <a:xfrm>
            <a:off x="392076" y="1229390"/>
            <a:ext cx="4960753" cy="14652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16" b="1" dirty="0">
                <a:solidFill>
                  <a:srgbClr val="4D4D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Traditionelle neuronale Netze kodieren lineare</a:t>
            </a:r>
            <a:endParaRPr lang="en-US" sz="1716" dirty="0"/>
          </a:p>
          <a:p>
            <a:pPr marL="0" indent="0" algn="l">
              <a:buNone/>
            </a:pPr>
            <a:r>
              <a:rPr lang="en-US" sz="1716" b="1" dirty="0">
                <a:solidFill>
                  <a:srgbClr val="4D4D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Beziehungen, doch die reale Welt ist komplex und</a:t>
            </a:r>
            <a:endParaRPr lang="en-US" sz="1716" dirty="0"/>
          </a:p>
          <a:p>
            <a:pPr marL="0" indent="0" algn="l">
              <a:buNone/>
            </a:pPr>
            <a:r>
              <a:rPr lang="en-US" sz="1716" b="1" dirty="0">
                <a:solidFill>
                  <a:srgbClr val="4D4D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multidimensional. Projekt IMARA implementiert eine</a:t>
            </a:r>
            <a:endParaRPr lang="en-US" sz="1716" dirty="0"/>
          </a:p>
          <a:p>
            <a:pPr marL="0" indent="0" algn="l">
              <a:buNone/>
            </a:pPr>
            <a:r>
              <a:rPr lang="en-US" sz="1716" b="1" dirty="0">
                <a:solidFill>
                  <a:srgbClr val="4D4D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Pipeline, die Wissen aus PDF-Dokumenten in graph-</a:t>
            </a:r>
            <a:endParaRPr lang="en-US" sz="1716" dirty="0"/>
          </a:p>
          <a:p>
            <a:pPr marL="0" indent="0" algn="l">
              <a:buNone/>
            </a:pPr>
            <a:r>
              <a:rPr lang="en-US" sz="1716" b="1" dirty="0">
                <a:solidFill>
                  <a:srgbClr val="4D4D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basierte RAG-Systeme uberfuhrt, um "Multi-Hop"-</a:t>
            </a:r>
            <a:endParaRPr lang="en-US" sz="1716" dirty="0"/>
          </a:p>
          <a:p>
            <a:pPr marL="0" indent="0" algn="l">
              <a:buNone/>
            </a:pPr>
            <a:r>
              <a:rPr lang="en-US" sz="1716" b="1" dirty="0">
                <a:solidFill>
                  <a:srgbClr val="4D4D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Reasoning zu ermoglichen.</a:t>
            </a:r>
            <a:endParaRPr lang="en-US" sz="1716" dirty="0"/>
          </a:p>
        </p:txBody>
      </p:sp>
      <p:sp>
        <p:nvSpPr>
          <p:cNvPr id="30" name="Text 19"/>
          <p:cNvSpPr/>
          <p:nvPr/>
        </p:nvSpPr>
        <p:spPr>
          <a:xfrm>
            <a:off x="395398" y="269137"/>
            <a:ext cx="8233587" cy="7476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533" b="1" dirty="0">
                <a:solidFill>
                  <a:srgbClr val="3A3A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Vom unstrukturierten Text zum vernetzten Wissen</a:t>
            </a:r>
            <a:endParaRPr lang="en-US" sz="2533" dirty="0"/>
          </a:p>
          <a:p>
            <a:pPr marL="0" indent="0" algn="l">
              <a:buNone/>
            </a:pPr>
            <a:r>
              <a:rPr lang="en-US" sz="2533" b="1" dirty="0">
                <a:solidFill>
                  <a:srgbClr val="3A3A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 Summary</a:t>
            </a:r>
            <a:endParaRPr lang="en-US" sz="2533" dirty="0"/>
          </a:p>
        </p:txBody>
      </p:sp>
      <p:sp>
        <p:nvSpPr>
          <p:cNvPr id="31" name="Text 20"/>
          <p:cNvSpPr/>
          <p:nvPr/>
        </p:nvSpPr>
        <p:spPr>
          <a:xfrm>
            <a:off x="1993605" y="3545294"/>
            <a:ext cx="3116669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5" b="1" dirty="0">
                <a:solidFill>
                  <a:srgbClr val="3E3E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(LeanRAG,LinearRAG,GraphMERT)</a:t>
            </a:r>
            <a:endParaRPr lang="en-US" sz="145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0F1E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68" y="1179549"/>
            <a:ext cx="8180424" cy="356190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561" y="4302863"/>
            <a:ext cx="139552" cy="12293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326" y="2601654"/>
            <a:ext cx="1020061" cy="644599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517" y="2611622"/>
            <a:ext cx="993480" cy="63130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012" y="1216099"/>
            <a:ext cx="3721395" cy="3435645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9706" y="2907340"/>
            <a:ext cx="2103253" cy="4319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060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1" name="Text 2"/>
          <p:cNvSpPr/>
          <p:nvPr/>
        </p:nvSpPr>
        <p:spPr>
          <a:xfrm>
            <a:off x="6851355" y="4276282"/>
            <a:ext cx="1571625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4A4A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Storung  Produkt</a:t>
            </a:r>
            <a:endParaRPr lang="en-US" sz="1481" dirty="0"/>
          </a:p>
          <a:p>
            <a:pPr marL="0" indent="0" algn="l">
              <a:buNone/>
            </a:pPr>
            <a:r>
              <a:rPr lang="en-US" sz="1481" b="1" dirty="0">
                <a:solidFill>
                  <a:srgbClr val="4A4A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Kampagne).</a:t>
            </a:r>
            <a:endParaRPr lang="en-US" sz="1481" dirty="0"/>
          </a:p>
        </p:txBody>
      </p:sp>
      <p:sp>
        <p:nvSpPr>
          <p:cNvPr id="12" name="Text 3"/>
          <p:cNvSpPr/>
          <p:nvPr/>
        </p:nvSpPr>
        <p:spPr>
          <a:xfrm>
            <a:off x="687794" y="4272959"/>
            <a:ext cx="1471945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6" b="1" dirty="0">
                <a:solidFill>
                  <a:srgbClr val="4242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naturlichen</a:t>
            </a:r>
            <a:endParaRPr lang="en-US" sz="1476" dirty="0"/>
          </a:p>
          <a:p>
            <a:pPr marL="0" indent="0" algn="l">
              <a:buNone/>
            </a:pPr>
            <a:r>
              <a:rPr lang="en-US" sz="1476" b="1" dirty="0">
                <a:solidFill>
                  <a:srgbClr val="4242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Informationsfluss.</a:t>
            </a:r>
            <a:endParaRPr lang="en-US" sz="1476" dirty="0"/>
          </a:p>
        </p:txBody>
      </p:sp>
      <p:sp>
        <p:nvSpPr>
          <p:cNvPr id="13" name="Text 4"/>
          <p:cNvSpPr/>
          <p:nvPr/>
        </p:nvSpPr>
        <p:spPr>
          <a:xfrm>
            <a:off x="6851355" y="3631683"/>
            <a:ext cx="1754372" cy="6379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65" b="1" dirty="0">
                <a:solidFill>
                  <a:srgbClr val="4646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Unfahigkeit,</a:t>
            </a:r>
            <a:endParaRPr lang="en-US" sz="1465" dirty="0"/>
          </a:p>
          <a:p>
            <a:pPr marL="0" indent="0" algn="l">
              <a:buNone/>
            </a:pPr>
            <a:r>
              <a:rPr lang="en-US" sz="1465" b="1" dirty="0">
                <a:solidFill>
                  <a:srgbClr val="4646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Informationssprünge</a:t>
            </a:r>
            <a:endParaRPr lang="en-US" sz="1465" dirty="0"/>
          </a:p>
          <a:p>
            <a:pPr marL="0" indent="0" algn="l">
              <a:buNone/>
            </a:pPr>
            <a:r>
              <a:rPr lang="en-US" sz="1465" b="1" dirty="0">
                <a:solidFill>
                  <a:srgbClr val="4646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zu uberbrucken (z.B.</a:t>
            </a:r>
            <a:endParaRPr lang="en-US" sz="1465" dirty="0"/>
          </a:p>
        </p:txBody>
      </p:sp>
      <p:sp>
        <p:nvSpPr>
          <p:cNvPr id="14" name="Text 5"/>
          <p:cNvSpPr/>
          <p:nvPr/>
        </p:nvSpPr>
        <p:spPr>
          <a:xfrm>
            <a:off x="1505172" y="4063631"/>
            <a:ext cx="1076547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25" b="1" dirty="0">
                <a:solidFill>
                  <a:srgbClr val="4646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zerreisst den</a:t>
            </a:r>
            <a:endParaRPr lang="en-US" sz="1525" dirty="0"/>
          </a:p>
        </p:txBody>
      </p:sp>
      <p:sp>
        <p:nvSpPr>
          <p:cNvPr id="15" name="Text 6"/>
          <p:cNvSpPr/>
          <p:nvPr/>
        </p:nvSpPr>
        <p:spPr>
          <a:xfrm>
            <a:off x="684471" y="4060308"/>
            <a:ext cx="784151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76" b="1" dirty="0">
                <a:solidFill>
                  <a:srgbClr val="CB84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Chunking</a:t>
            </a:r>
            <a:endParaRPr lang="en-US" sz="1376" dirty="0"/>
          </a:p>
        </p:txBody>
      </p:sp>
      <p:sp>
        <p:nvSpPr>
          <p:cNvPr id="16" name="Text 7"/>
          <p:cNvSpPr/>
          <p:nvPr/>
        </p:nvSpPr>
        <p:spPr>
          <a:xfrm>
            <a:off x="687794" y="3621715"/>
            <a:ext cx="1405491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2" b="1" dirty="0">
                <a:solidFill>
                  <a:srgbClr val="3535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Kontextuelle</a:t>
            </a:r>
            <a:endParaRPr lang="en-US" sz="1402" dirty="0"/>
          </a:p>
          <a:p>
            <a:pPr marL="0" indent="0" algn="l">
              <a:buNone/>
            </a:pPr>
            <a:r>
              <a:rPr lang="en-US" sz="1402" b="1" dirty="0">
                <a:solidFill>
                  <a:srgbClr val="3535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Fragmentierung:</a:t>
            </a:r>
            <a:endParaRPr lang="en-US" sz="1402" dirty="0"/>
          </a:p>
        </p:txBody>
      </p:sp>
      <p:sp>
        <p:nvSpPr>
          <p:cNvPr id="17" name="Text 8"/>
          <p:cNvSpPr/>
          <p:nvPr/>
        </p:nvSpPr>
        <p:spPr>
          <a:xfrm>
            <a:off x="475142" y="3618392"/>
            <a:ext cx="156166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7" b="1" dirty="0">
                <a:solidFill>
                  <a:srgbClr val="4142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</a:t>
            </a:r>
            <a:endParaRPr lang="en-US" sz="1457" dirty="0"/>
          </a:p>
        </p:txBody>
      </p:sp>
      <p:sp>
        <p:nvSpPr>
          <p:cNvPr id="18" name="Text 9"/>
          <p:cNvSpPr/>
          <p:nvPr/>
        </p:nvSpPr>
        <p:spPr>
          <a:xfrm>
            <a:off x="8300041" y="3455581"/>
            <a:ext cx="49840" cy="149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384" dirty="0">
                <a:solidFill>
                  <a:srgbClr val="4C4B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384" dirty="0"/>
          </a:p>
        </p:txBody>
      </p:sp>
      <p:sp>
        <p:nvSpPr>
          <p:cNvPr id="19" name="Text 10"/>
          <p:cNvSpPr/>
          <p:nvPr/>
        </p:nvSpPr>
        <p:spPr>
          <a:xfrm>
            <a:off x="6854677" y="3409064"/>
            <a:ext cx="1442041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D57D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Multi-Hop Failure</a:t>
            </a:r>
            <a:endParaRPr lang="en-US" sz="1413" dirty="0"/>
          </a:p>
        </p:txBody>
      </p:sp>
      <p:sp>
        <p:nvSpPr>
          <p:cNvPr id="20" name="Text 11"/>
          <p:cNvSpPr/>
          <p:nvPr/>
        </p:nvSpPr>
        <p:spPr>
          <a:xfrm>
            <a:off x="6642026" y="3409064"/>
            <a:ext cx="169456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8" b="1" dirty="0">
                <a:solidFill>
                  <a:srgbClr val="3E3F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</a:t>
            </a:r>
            <a:endParaRPr lang="en-US" sz="1478" dirty="0"/>
          </a:p>
        </p:txBody>
      </p:sp>
      <p:sp>
        <p:nvSpPr>
          <p:cNvPr id="21" name="Text 12"/>
          <p:cNvSpPr/>
          <p:nvPr/>
        </p:nvSpPr>
        <p:spPr>
          <a:xfrm>
            <a:off x="6774933" y="2126512"/>
            <a:ext cx="1329070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25" b="1" dirty="0">
                <a:solidFill>
                  <a:srgbClr val="4949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oder Hierarchie.</a:t>
            </a:r>
            <a:endParaRPr lang="en-US" sz="1525" dirty="0"/>
          </a:p>
        </p:txBody>
      </p:sp>
      <p:sp>
        <p:nvSpPr>
          <p:cNvPr id="22" name="Text 13"/>
          <p:cNvSpPr/>
          <p:nvPr/>
        </p:nvSpPr>
        <p:spPr>
          <a:xfrm>
            <a:off x="7675378" y="1917183"/>
            <a:ext cx="1093160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04" b="1" dirty="0">
                <a:solidFill>
                  <a:srgbClr val="4141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Abhangigkeit</a:t>
            </a:r>
            <a:endParaRPr lang="en-US" sz="1504" dirty="0"/>
          </a:p>
        </p:txBody>
      </p:sp>
      <p:sp>
        <p:nvSpPr>
          <p:cNvPr id="23" name="Text 14"/>
          <p:cNvSpPr/>
          <p:nvPr/>
        </p:nvSpPr>
        <p:spPr>
          <a:xfrm>
            <a:off x="6781578" y="1907215"/>
            <a:ext cx="820701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07" b="1" dirty="0">
                <a:solidFill>
                  <a:srgbClr val="CD866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Kausalität</a:t>
            </a:r>
            <a:endParaRPr lang="en-US" sz="1507" dirty="0"/>
          </a:p>
        </p:txBody>
      </p:sp>
      <p:sp>
        <p:nvSpPr>
          <p:cNvPr id="24" name="Text 15"/>
          <p:cNvSpPr/>
          <p:nvPr/>
        </p:nvSpPr>
        <p:spPr>
          <a:xfrm>
            <a:off x="6575573" y="1488558"/>
            <a:ext cx="2202933" cy="4053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8" b="1" dirty="0">
                <a:solidFill>
                  <a:srgbClr val="4A4A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Vektoren verstehen</a:t>
            </a:r>
            <a:endParaRPr lang="en-US" sz="1478" dirty="0"/>
          </a:p>
          <a:p>
            <a:pPr marL="0" indent="0" algn="l">
              <a:buNone/>
            </a:pPr>
            <a:r>
              <a:rPr lang="en-US" sz="1478" b="1" dirty="0">
                <a:solidFill>
                  <a:srgbClr val="4A4A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Ahnlichkeit, aber keine</a:t>
            </a:r>
            <a:endParaRPr lang="en-US" sz="1478" dirty="0"/>
          </a:p>
        </p:txBody>
      </p:sp>
      <p:sp>
        <p:nvSpPr>
          <p:cNvPr id="25" name="Text 16"/>
          <p:cNvSpPr/>
          <p:nvPr/>
        </p:nvSpPr>
        <p:spPr>
          <a:xfrm>
            <a:off x="6781578" y="1262616"/>
            <a:ext cx="1996927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3" b="1" dirty="0">
                <a:solidFill>
                  <a:srgbClr val="3A3A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Blindheit fur Relationen:</a:t>
            </a:r>
            <a:endParaRPr lang="en-US" sz="1423" dirty="0"/>
          </a:p>
        </p:txBody>
      </p:sp>
      <p:sp>
        <p:nvSpPr>
          <p:cNvPr id="26" name="Text 17"/>
          <p:cNvSpPr/>
          <p:nvPr/>
        </p:nvSpPr>
        <p:spPr>
          <a:xfrm>
            <a:off x="6568927" y="1255971"/>
            <a:ext cx="172779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31" b="1" dirty="0">
                <a:solidFill>
                  <a:srgbClr val="4748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</a:t>
            </a:r>
            <a:endParaRPr lang="en-US" sz="1531" dirty="0"/>
          </a:p>
        </p:txBody>
      </p:sp>
      <p:sp>
        <p:nvSpPr>
          <p:cNvPr id="27" name="Text 18"/>
          <p:cNvSpPr/>
          <p:nvPr/>
        </p:nvSpPr>
        <p:spPr>
          <a:xfrm>
            <a:off x="4369317" y="2548491"/>
            <a:ext cx="421980" cy="6911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224" b="1" dirty="0">
                <a:solidFill>
                  <a:srgbClr val="E761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?</a:t>
            </a:r>
            <a:endParaRPr lang="en-US" sz="6224" dirty="0"/>
          </a:p>
        </p:txBody>
      </p:sp>
      <p:sp>
        <p:nvSpPr>
          <p:cNvPr id="28" name="Text 19"/>
          <p:cNvSpPr/>
          <p:nvPr/>
        </p:nvSpPr>
        <p:spPr>
          <a:xfrm>
            <a:off x="681148" y="1488558"/>
            <a:ext cx="1810858" cy="10433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49" b="1" dirty="0">
                <a:solidFill>
                  <a:srgbClr val="4343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Vektorbasierte RAG</a:t>
            </a:r>
            <a:endParaRPr lang="en-US" sz="1449" dirty="0"/>
          </a:p>
          <a:p>
            <a:pPr marL="0" indent="0" algn="l">
              <a:buNone/>
            </a:pPr>
            <a:r>
              <a:rPr lang="en-US" sz="1449" b="1" dirty="0">
                <a:solidFill>
                  <a:srgbClr val="4343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bietet einem Forscher</a:t>
            </a:r>
            <a:endParaRPr lang="en-US" sz="1449" dirty="0"/>
          </a:p>
          <a:p>
            <a:pPr marL="0" indent="0" algn="l">
              <a:buNone/>
            </a:pPr>
            <a:r>
              <a:rPr lang="en-US" sz="1449" b="1" dirty="0">
                <a:solidFill>
                  <a:srgbClr val="4343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einen Stapel isolierter</a:t>
            </a:r>
            <a:endParaRPr lang="en-US" sz="1449" dirty="0"/>
          </a:p>
          <a:p>
            <a:pPr marL="0" indent="0" algn="l">
              <a:buNone/>
            </a:pPr>
            <a:r>
              <a:rPr lang="en-US" sz="1449" b="1" dirty="0">
                <a:solidFill>
                  <a:srgbClr val="4343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Karteikarten. Es fehlt</a:t>
            </a:r>
            <a:endParaRPr lang="en-US" sz="1449" dirty="0"/>
          </a:p>
          <a:p>
            <a:pPr marL="0" indent="0" algn="l">
              <a:buNone/>
            </a:pPr>
            <a:r>
              <a:rPr lang="en-US" sz="1449" b="1" dirty="0">
                <a:solidFill>
                  <a:srgbClr val="4343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 Uberblick.</a:t>
            </a:r>
            <a:endParaRPr lang="en-US" sz="1449" dirty="0"/>
          </a:p>
        </p:txBody>
      </p:sp>
      <p:sp>
        <p:nvSpPr>
          <p:cNvPr id="29" name="Text 20"/>
          <p:cNvSpPr/>
          <p:nvPr/>
        </p:nvSpPr>
        <p:spPr>
          <a:xfrm>
            <a:off x="687794" y="1252648"/>
            <a:ext cx="1056610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8" b="1" dirty="0">
                <a:solidFill>
                  <a:srgbClr val="3636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Analogy:</a:t>
            </a:r>
            <a:endParaRPr lang="en-US" sz="1428" dirty="0"/>
          </a:p>
        </p:txBody>
      </p:sp>
      <p:sp>
        <p:nvSpPr>
          <p:cNvPr id="30" name="Text 21"/>
          <p:cNvSpPr/>
          <p:nvPr/>
        </p:nvSpPr>
        <p:spPr>
          <a:xfrm>
            <a:off x="481788" y="1252648"/>
            <a:ext cx="156166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51" b="1" dirty="0">
                <a:solidFill>
                  <a:srgbClr val="4747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</a:t>
            </a:r>
            <a:endParaRPr lang="en-US" sz="1551" dirty="0"/>
          </a:p>
        </p:txBody>
      </p:sp>
      <p:sp>
        <p:nvSpPr>
          <p:cNvPr id="31" name="Text 22"/>
          <p:cNvSpPr/>
          <p:nvPr/>
        </p:nvSpPr>
        <p:spPr>
          <a:xfrm>
            <a:off x="402044" y="701084"/>
            <a:ext cx="690119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81" b="1" dirty="0">
                <a:solidFill>
                  <a:srgbClr val="3F3F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Warum Vektorsuche allein Kontextfragmente nicht verbinden kann.</a:t>
            </a:r>
            <a:endParaRPr lang="en-US" sz="1881" dirty="0"/>
          </a:p>
        </p:txBody>
      </p:sp>
      <p:sp>
        <p:nvSpPr>
          <p:cNvPr id="32" name="Text 23"/>
          <p:cNvSpPr/>
          <p:nvPr/>
        </p:nvSpPr>
        <p:spPr>
          <a:xfrm>
            <a:off x="415334" y="275782"/>
            <a:ext cx="4964076" cy="3987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669" b="1" dirty="0">
                <a:solidFill>
                  <a:srgbClr val="3435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Grenzen von 'Naivem RAG' (</a:t>
            </a:r>
            <a:endParaRPr lang="en-US" sz="2669" dirty="0"/>
          </a:p>
        </p:txBody>
      </p:sp>
      <p:sp>
        <p:nvSpPr>
          <p:cNvPr id="33" name="Text 24"/>
          <p:cNvSpPr/>
          <p:nvPr/>
        </p:nvSpPr>
        <p:spPr>
          <a:xfrm>
            <a:off x="5376087" y="282427"/>
            <a:ext cx="2661462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692" b="1" dirty="0">
                <a:solidFill>
                  <a:srgbClr val="DF71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Blindness</a:t>
            </a:r>
            <a:endParaRPr lang="en-US" sz="2692" dirty="0"/>
          </a:p>
        </p:txBody>
      </p:sp>
      <p:sp>
        <p:nvSpPr>
          <p:cNvPr id="34" name="Text 25"/>
          <p:cNvSpPr/>
          <p:nvPr/>
        </p:nvSpPr>
        <p:spPr>
          <a:xfrm>
            <a:off x="8027581" y="289073"/>
            <a:ext cx="132907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920" b="1" dirty="0">
                <a:solidFill>
                  <a:srgbClr val="3233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29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5855" y="4950785"/>
            <a:ext cx="521660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161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1578" y="3605102"/>
            <a:ext cx="1990282" cy="7775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85" b="1" dirty="0">
                <a:solidFill>
                  <a:srgbClr val="5C5C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 Karteikarten erstellt</a:t>
            </a:r>
            <a:endParaRPr lang="en-US" sz="1185" dirty="0"/>
          </a:p>
          <a:p>
            <a:pPr marL="0" indent="0" algn="l">
              <a:buNone/>
            </a:pPr>
            <a:r>
              <a:rPr lang="en-US" sz="1185" b="1" dirty="0">
                <a:solidFill>
                  <a:srgbClr val="5C5C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GraphRAG eine 'umfassende</a:t>
            </a:r>
            <a:endParaRPr lang="en-US" sz="1185" dirty="0"/>
          </a:p>
          <a:p>
            <a:pPr marL="0" indent="0" algn="l">
              <a:buNone/>
            </a:pPr>
            <a:r>
              <a:rPr lang="en-US" sz="1185" b="1" dirty="0">
                <a:solidFill>
                  <a:srgbClr val="5C5C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Mindmap', die entscheidende</a:t>
            </a:r>
            <a:endParaRPr lang="en-US" sz="1185" dirty="0"/>
          </a:p>
          <a:p>
            <a:pPr marL="0" indent="0" algn="l">
              <a:buNone/>
            </a:pPr>
            <a:r>
              <a:rPr lang="en-US" sz="1185" b="1" dirty="0">
                <a:solidFill>
                  <a:srgbClr val="5C5C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Verbindungen aufdeckt.</a:t>
            </a:r>
            <a:endParaRPr lang="en-US" sz="1185" dirty="0"/>
          </a:p>
        </p:txBody>
      </p:sp>
      <p:sp>
        <p:nvSpPr>
          <p:cNvPr id="6" name="Text 2"/>
          <p:cNvSpPr/>
          <p:nvPr/>
        </p:nvSpPr>
        <p:spPr>
          <a:xfrm>
            <a:off x="7632183" y="3392451"/>
            <a:ext cx="1143000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32" b="1" dirty="0">
                <a:solidFill>
                  <a:srgbClr val="5757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 Gegensatz zu</a:t>
            </a:r>
            <a:endParaRPr lang="en-US" sz="1232" dirty="0"/>
          </a:p>
        </p:txBody>
      </p:sp>
      <p:sp>
        <p:nvSpPr>
          <p:cNvPr id="7" name="Text 3"/>
          <p:cNvSpPr/>
          <p:nvPr/>
        </p:nvSpPr>
        <p:spPr>
          <a:xfrm>
            <a:off x="6784901" y="3392451"/>
            <a:ext cx="810733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80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Losung:</a:t>
            </a:r>
            <a:endParaRPr lang="en-US" sz="118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026" y="3475517"/>
            <a:ext cx="49840" cy="498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1578" y="2505297"/>
            <a:ext cx="2070026" cy="7775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06" b="1" dirty="0">
                <a:solidFill>
                  <a:srgbClr val="5D5D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gesamten Workflows von</a:t>
            </a:r>
            <a:endParaRPr lang="en-US" sz="1206" dirty="0"/>
          </a:p>
          <a:p>
            <a:pPr marL="0" indent="0" algn="l">
              <a:buNone/>
            </a:pPr>
            <a:r>
              <a:rPr lang="en-US" sz="1206" b="1" dirty="0">
                <a:solidFill>
                  <a:srgbClr val="5D5D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unstrukturierten Daten bis zur</a:t>
            </a:r>
            <a:endParaRPr lang="en-US" sz="1206" dirty="0"/>
          </a:p>
          <a:p>
            <a:pPr marL="0" indent="0" algn="l">
              <a:buNone/>
            </a:pPr>
            <a:r>
              <a:rPr lang="en-US" sz="1206" b="1" dirty="0">
                <a:solidFill>
                  <a:srgbClr val="5D5D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Antwort, unter Abstraktion der</a:t>
            </a:r>
            <a:endParaRPr lang="en-US" sz="1206" dirty="0"/>
          </a:p>
          <a:p>
            <a:pPr marL="0" indent="0" algn="l">
              <a:buNone/>
            </a:pPr>
            <a:r>
              <a:rPr lang="en-US" sz="1206" b="1" dirty="0">
                <a:solidFill>
                  <a:srgbClr val="5D5D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Graphentheorie-Komplexitat.</a:t>
            </a:r>
            <a:endParaRPr lang="en-US" sz="1206" dirty="0"/>
          </a:p>
        </p:txBody>
      </p:sp>
      <p:sp>
        <p:nvSpPr>
          <p:cNvPr id="10" name="Text 5"/>
          <p:cNvSpPr/>
          <p:nvPr/>
        </p:nvSpPr>
        <p:spPr>
          <a:xfrm>
            <a:off x="7406241" y="2292645"/>
            <a:ext cx="1415459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32" b="1" dirty="0">
                <a:solidFill>
                  <a:srgbClr val="5A5A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Automatisierung des</a:t>
            </a:r>
            <a:endParaRPr lang="en-US" sz="1232" dirty="0"/>
          </a:p>
        </p:txBody>
      </p:sp>
      <p:sp>
        <p:nvSpPr>
          <p:cNvPr id="11" name="Text 6"/>
          <p:cNvSpPr/>
          <p:nvPr/>
        </p:nvSpPr>
        <p:spPr>
          <a:xfrm>
            <a:off x="6784901" y="2295968"/>
            <a:ext cx="591436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80" b="1" dirty="0">
                <a:solidFill>
                  <a:srgbClr val="4545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 Ziel:</a:t>
            </a:r>
            <a:endParaRPr lang="en-US" sz="118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026" y="2379035"/>
            <a:ext cx="49840" cy="49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81578" y="1591561"/>
            <a:ext cx="2153093" cy="5748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01" b="1" dirty="0">
                <a:solidFill>
                  <a:srgbClr val="5D5C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effektives Denken ein Modell</a:t>
            </a:r>
            <a:endParaRPr lang="en-US" sz="1201" dirty="0"/>
          </a:p>
          <a:p>
            <a:pPr marL="0" indent="0" algn="l">
              <a:buNone/>
            </a:pPr>
            <a:r>
              <a:rPr lang="en-US" sz="1201" b="1" dirty="0">
                <a:solidFill>
                  <a:srgbClr val="5D5C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 Anwendungsbereichs, nicht</a:t>
            </a:r>
            <a:endParaRPr lang="en-US" sz="1201" dirty="0"/>
          </a:p>
          <a:p>
            <a:pPr marL="0" indent="0" algn="l">
              <a:buNone/>
            </a:pPr>
            <a:r>
              <a:rPr lang="en-US" sz="1201" b="1" dirty="0">
                <a:solidFill>
                  <a:srgbClr val="5D5C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nur eine Fakten-Sammlung.</a:t>
            </a:r>
            <a:endParaRPr lang="en-US" sz="1201" dirty="0"/>
          </a:p>
        </p:txBody>
      </p:sp>
      <p:sp>
        <p:nvSpPr>
          <p:cNvPr id="14" name="Text 8"/>
          <p:cNvSpPr/>
          <p:nvPr/>
        </p:nvSpPr>
        <p:spPr>
          <a:xfrm>
            <a:off x="7532503" y="1385555"/>
            <a:ext cx="1305811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43" b="1" dirty="0">
                <a:solidFill>
                  <a:srgbClr val="5D5D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Eine KI benotigt fur</a:t>
            </a:r>
            <a:endParaRPr lang="en-US" sz="1243" dirty="0"/>
          </a:p>
        </p:txBody>
      </p:sp>
      <p:sp>
        <p:nvSpPr>
          <p:cNvPr id="15" name="Text 9"/>
          <p:cNvSpPr/>
          <p:nvPr/>
        </p:nvSpPr>
        <p:spPr>
          <a:xfrm>
            <a:off x="6784901" y="1392201"/>
            <a:ext cx="724343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6" b="1" dirty="0">
                <a:solidFill>
                  <a:srgbClr val="4444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Definition:</a:t>
            </a:r>
            <a:endParaRPr lang="en-US" sz="1196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026" y="1471945"/>
            <a:ext cx="49840" cy="53163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3858" y="1275907"/>
            <a:ext cx="3369192" cy="3286125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74" y="1628110"/>
            <a:ext cx="2428875" cy="262159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79105" y="664535"/>
            <a:ext cx="6555637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8" b="1" dirty="0">
                <a:solidFill>
                  <a:srgbClr val="4E4E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Struktur als Kontext: Transformation passiver Daten in ein aktives Modell.</a:t>
            </a:r>
            <a:endParaRPr lang="en-US" sz="1578" dirty="0"/>
          </a:p>
        </p:txBody>
      </p:sp>
      <p:sp>
        <p:nvSpPr>
          <p:cNvPr id="20" name="Text 11"/>
          <p:cNvSpPr/>
          <p:nvPr/>
        </p:nvSpPr>
        <p:spPr>
          <a:xfrm>
            <a:off x="289073" y="249201"/>
            <a:ext cx="5871166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695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 Paradigma 'Al-Native GraphRAG'</a:t>
            </a:r>
            <a:endParaRPr lang="en-US" sz="269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0F0EB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92" y="1026706"/>
            <a:ext cx="2578395" cy="11629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0741" y="0"/>
            <a:ext cx="23259" cy="510362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54" y="3631683"/>
            <a:ext cx="8535951" cy="118619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30669" y="4399221"/>
            <a:ext cx="7406241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5B5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Vergleich der Retrieval-Genauigkeit mittels OpenRAGBench (Arxiv), PubMedQA und 2wikimultihop.</a:t>
            </a:r>
            <a:endParaRPr lang="en-US" sz="1238" dirty="0"/>
          </a:p>
        </p:txBody>
      </p:sp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596" y="4429125"/>
            <a:ext cx="156166" cy="156166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833991" y="4189892"/>
            <a:ext cx="3193090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48" b="1" dirty="0">
                <a:solidFill>
                  <a:srgbClr val="5C5D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Automatisierung der Pipeline.</a:t>
            </a:r>
            <a:endParaRPr lang="en-US" sz="1248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96" y="4219797"/>
            <a:ext cx="156166" cy="159488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6532" y="1086515"/>
            <a:ext cx="2478715" cy="2385680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4006" y="1747727"/>
            <a:ext cx="903767" cy="784151"/>
          </a:xfrm>
          <a:prstGeom prst="rect">
            <a:avLst/>
          </a:prstGeom>
        </p:spPr>
      </p:pic>
      <p:pic>
        <p:nvPicPr>
          <p:cNvPr id="1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3977" y="1079869"/>
            <a:ext cx="16613" cy="2395648"/>
          </a:xfrm>
          <a:prstGeom prst="rect">
            <a:avLst/>
          </a:prstGeom>
        </p:spPr>
      </p:pic>
      <p:pic>
        <p:nvPicPr>
          <p:cNvPr id="1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5965" y="1079869"/>
            <a:ext cx="2475392" cy="2392326"/>
          </a:xfrm>
          <a:prstGeom prst="rect">
            <a:avLst/>
          </a:prstGeom>
        </p:spPr>
      </p:pic>
      <p:pic>
        <p:nvPicPr>
          <p:cNvPr id="17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7017" y="1814180"/>
            <a:ext cx="1049965" cy="634631"/>
          </a:xfrm>
          <a:prstGeom prst="rect">
            <a:avLst/>
          </a:prstGeom>
        </p:spPr>
      </p:pic>
      <p:pic>
        <p:nvPicPr>
          <p:cNvPr id="18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8901" y="2266064"/>
            <a:ext cx="146198" cy="189392"/>
          </a:xfrm>
          <a:prstGeom prst="rect">
            <a:avLst/>
          </a:prstGeom>
        </p:spPr>
      </p:pic>
      <p:pic>
        <p:nvPicPr>
          <p:cNvPr id="19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3410" y="1079869"/>
            <a:ext cx="16613" cy="2392326"/>
          </a:xfrm>
          <a:prstGeom prst="rect">
            <a:avLst/>
          </a:prstGeom>
        </p:spPr>
      </p:pic>
      <p:pic>
        <p:nvPicPr>
          <p:cNvPr id="20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9009" y="993480"/>
            <a:ext cx="2634881" cy="2535201"/>
          </a:xfrm>
          <a:prstGeom prst="rect">
            <a:avLst/>
          </a:prstGeom>
        </p:spPr>
      </p:pic>
      <p:pic>
        <p:nvPicPr>
          <p:cNvPr id="21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9709" y="1707855"/>
            <a:ext cx="996802" cy="867218"/>
          </a:xfrm>
          <a:prstGeom prst="rect">
            <a:avLst/>
          </a:prstGeom>
        </p:spPr>
      </p:pic>
      <p:sp>
        <p:nvSpPr>
          <p:cNvPr id="22" name="Text 3"/>
          <p:cNvSpPr/>
          <p:nvPr/>
        </p:nvSpPr>
        <p:spPr>
          <a:xfrm>
            <a:off x="6409439" y="2767788"/>
            <a:ext cx="2229515" cy="54159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345" b="1" dirty="0">
                <a:solidFill>
                  <a:srgbClr val="5B5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 neurosymbolisches</a:t>
            </a:r>
            <a:endParaRPr lang="en-US" sz="1345" dirty="0"/>
          </a:p>
          <a:p>
            <a:pPr marL="0" indent="0" algn="ctr">
              <a:buNone/>
            </a:pPr>
            <a:r>
              <a:rPr lang="en-US" sz="1345" b="1" dirty="0">
                <a:solidFill>
                  <a:srgbClr val="5B5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Encoder-Modell fur "faktisch</a:t>
            </a:r>
            <a:endParaRPr lang="en-US" sz="1345" dirty="0"/>
          </a:p>
          <a:p>
            <a:pPr marL="0" indent="0" algn="ctr">
              <a:buNone/>
            </a:pPr>
            <a:r>
              <a:rPr lang="en-US" sz="1345" b="1" dirty="0">
                <a:solidFill>
                  <a:srgbClr val="5B5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korrekte" Graphen.</a:t>
            </a:r>
            <a:endParaRPr lang="en-US" sz="1345" dirty="0"/>
          </a:p>
        </p:txBody>
      </p:sp>
      <p:sp>
        <p:nvSpPr>
          <p:cNvPr id="23" name="Text 4"/>
          <p:cNvSpPr/>
          <p:nvPr/>
        </p:nvSpPr>
        <p:spPr>
          <a:xfrm>
            <a:off x="6954358" y="1179549"/>
            <a:ext cx="1149645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4" b="1" dirty="0">
                <a:solidFill>
                  <a:srgbClr val="3A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GraphMERT</a:t>
            </a:r>
            <a:endParaRPr lang="en-US" sz="1604" dirty="0"/>
          </a:p>
        </p:txBody>
      </p:sp>
      <p:sp>
        <p:nvSpPr>
          <p:cNvPr id="24" name="Text 5"/>
          <p:cNvSpPr/>
          <p:nvPr/>
        </p:nvSpPr>
        <p:spPr>
          <a:xfrm>
            <a:off x="3442291" y="3126637"/>
            <a:ext cx="2276032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43" b="1" dirty="0">
                <a:solidFill>
                  <a:srgbClr val="5757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(Zero LLM Token Consumption).</a:t>
            </a:r>
            <a:endParaRPr lang="en-US" sz="1143" dirty="0"/>
          </a:p>
        </p:txBody>
      </p:sp>
      <p:sp>
        <p:nvSpPr>
          <p:cNvPr id="25" name="Text 6"/>
          <p:cNvSpPr/>
          <p:nvPr/>
        </p:nvSpPr>
        <p:spPr>
          <a:xfrm>
            <a:off x="3465549" y="2767788"/>
            <a:ext cx="2242805" cy="3555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421" b="1" dirty="0">
                <a:solidFill>
                  <a:srgbClr val="5E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"Relation-free" Konstruktion</a:t>
            </a:r>
            <a:endParaRPr lang="en-US" sz="1421" dirty="0"/>
          </a:p>
          <a:p>
            <a:pPr marL="0" indent="0" algn="ctr">
              <a:buNone/>
            </a:pPr>
            <a:r>
              <a:rPr lang="en-US" sz="1421" b="1" dirty="0">
                <a:solidFill>
                  <a:srgbClr val="5E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 linearer Zeitkomplexitat</a:t>
            </a:r>
            <a:endParaRPr lang="en-US" sz="1421" dirty="0"/>
          </a:p>
        </p:txBody>
      </p:sp>
      <p:sp>
        <p:nvSpPr>
          <p:cNvPr id="26" name="Text 7"/>
          <p:cNvSpPr/>
          <p:nvPr/>
        </p:nvSpPr>
        <p:spPr>
          <a:xfrm>
            <a:off x="4076922" y="1179549"/>
            <a:ext cx="1016738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2" b="1" dirty="0">
                <a:solidFill>
                  <a:srgbClr val="3737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</a:t>
            </a:r>
            <a:endParaRPr lang="en-US" sz="1612" dirty="0"/>
          </a:p>
        </p:txBody>
      </p:sp>
      <p:sp>
        <p:nvSpPr>
          <p:cNvPr id="27" name="Text 8"/>
          <p:cNvSpPr/>
          <p:nvPr/>
        </p:nvSpPr>
        <p:spPr>
          <a:xfrm>
            <a:off x="644599" y="2767788"/>
            <a:ext cx="1983637" cy="5449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5B5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Fokus auf semantische</a:t>
            </a:r>
            <a:endParaRPr lang="en-US" sz="1350" dirty="0"/>
          </a:p>
          <a:p>
            <a:pPr marL="0" indent="0" algn="ctr">
              <a:buNone/>
            </a:pPr>
            <a:r>
              <a:rPr lang="en-US" sz="1350" b="1" dirty="0">
                <a:solidFill>
                  <a:srgbClr val="5B5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Aggregation und</a:t>
            </a:r>
            <a:endParaRPr lang="en-US" sz="1350" dirty="0"/>
          </a:p>
          <a:p>
            <a:pPr marL="0" indent="0" algn="ctr">
              <a:buNone/>
            </a:pPr>
            <a:r>
              <a:rPr lang="en-US" sz="1350" b="1" dirty="0">
                <a:solidFill>
                  <a:srgbClr val="5B5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hierarchisches Retrieval.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1246003" y="1179549"/>
            <a:ext cx="883831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4" b="1" dirty="0">
                <a:solidFill>
                  <a:srgbClr val="3737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LeanRAG</a:t>
            </a:r>
            <a:endParaRPr lang="en-US" sz="1604" dirty="0"/>
          </a:p>
        </p:txBody>
      </p:sp>
      <p:sp>
        <p:nvSpPr>
          <p:cNvPr id="29" name="Text 10"/>
          <p:cNvSpPr/>
          <p:nvPr/>
        </p:nvSpPr>
        <p:spPr>
          <a:xfrm>
            <a:off x="461852" y="697762"/>
            <a:ext cx="4864395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4" b="1" dirty="0">
                <a:solidFill>
                  <a:srgbClr val="5657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Drei Strategien zur Erstellung dichter Wissensgraphen.</a:t>
            </a:r>
            <a:endParaRPr lang="en-US" sz="1604" dirty="0"/>
          </a:p>
        </p:txBody>
      </p:sp>
      <p:sp>
        <p:nvSpPr>
          <p:cNvPr id="30" name="Text 11"/>
          <p:cNvSpPr/>
          <p:nvPr/>
        </p:nvSpPr>
        <p:spPr>
          <a:xfrm>
            <a:off x="465174" y="318977"/>
            <a:ext cx="5243180" cy="3621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661" b="1" dirty="0">
                <a:solidFill>
                  <a:srgbClr val="3535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Projektziele &amp; Evaluierte Systeme</a:t>
            </a:r>
            <a:endParaRPr lang="en-US" sz="2661" dirty="0"/>
          </a:p>
        </p:txBody>
      </p:sp>
      <p:sp>
        <p:nvSpPr>
          <p:cNvPr id="31" name="Text 12"/>
          <p:cNvSpPr/>
          <p:nvPr/>
        </p:nvSpPr>
        <p:spPr>
          <a:xfrm>
            <a:off x="8565855" y="4950785"/>
            <a:ext cx="518337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93" b="1" dirty="0">
                <a:solidFill>
                  <a:srgbClr val="61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32" name="Text 13"/>
          <p:cNvSpPr/>
          <p:nvPr/>
        </p:nvSpPr>
        <p:spPr>
          <a:xfrm>
            <a:off x="554887" y="3751299"/>
            <a:ext cx="1332392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7" b="1" dirty="0">
                <a:solidFill>
                  <a:srgbClr val="3738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Projekt Scope</a:t>
            </a:r>
            <a:endParaRPr lang="en-US" sz="161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EFEFEB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186" y="1920506"/>
            <a:ext cx="126262" cy="197034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349" y="1973669"/>
            <a:ext cx="3123314" cy="198695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48" y="1465299"/>
            <a:ext cx="4814555" cy="297379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468872" y="3601779"/>
            <a:ext cx="1601529" cy="7110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9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Feinjustierung fuhrte zu</a:t>
            </a:r>
            <a:endParaRPr lang="en-US" sz="1169" dirty="0"/>
          </a:p>
          <a:p>
            <a:pPr marL="0" indent="0" algn="l">
              <a:buNone/>
            </a:pPr>
            <a:r>
              <a:rPr lang="en-US" sz="1169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massiver</a:t>
            </a:r>
            <a:endParaRPr lang="en-US" sz="1169" dirty="0"/>
          </a:p>
          <a:p>
            <a:pPr marL="0" indent="0" algn="l">
              <a:buNone/>
            </a:pPr>
            <a:r>
              <a:rPr lang="en-US" sz="1169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Geschwindigkeits- und</a:t>
            </a:r>
            <a:endParaRPr lang="en-US" sz="1169" dirty="0"/>
          </a:p>
          <a:p>
            <a:pPr marL="0" indent="0" algn="l">
              <a:buNone/>
            </a:pPr>
            <a:r>
              <a:rPr lang="en-US" sz="1169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Genauigkeitssteigerung.</a:t>
            </a:r>
            <a:endParaRPr lang="en-US" sz="1169" dirty="0"/>
          </a:p>
        </p:txBody>
      </p:sp>
      <p:sp>
        <p:nvSpPr>
          <p:cNvPr id="8" name="Text 2"/>
          <p:cNvSpPr/>
          <p:nvPr/>
        </p:nvSpPr>
        <p:spPr>
          <a:xfrm>
            <a:off x="2123189" y="3608424"/>
            <a:ext cx="990157" cy="3588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5" b="1" dirty="0">
                <a:solidFill>
                  <a:srgbClr val="5C5C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Initiale Qualitat</a:t>
            </a:r>
            <a:endParaRPr lang="en-US" sz="1175" dirty="0"/>
          </a:p>
          <a:p>
            <a:pPr marL="0" indent="0" algn="l">
              <a:buNone/>
            </a:pPr>
            <a:r>
              <a:rPr lang="en-US" sz="1175" b="1" dirty="0">
                <a:solidFill>
                  <a:srgbClr val="5C5C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ungenugend.</a:t>
            </a:r>
            <a:endParaRPr lang="en-US" sz="1175" dirty="0"/>
          </a:p>
        </p:txBody>
      </p:sp>
      <p:sp>
        <p:nvSpPr>
          <p:cNvPr id="9" name="Text 3"/>
          <p:cNvSpPr/>
          <p:nvPr/>
        </p:nvSpPr>
        <p:spPr>
          <a:xfrm>
            <a:off x="608049" y="3611747"/>
            <a:ext cx="893799" cy="3555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27" b="1" dirty="0">
                <a:solidFill>
                  <a:srgbClr val="4B4B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Parameter-</a:t>
            </a:r>
            <a:endParaRPr lang="en-US" sz="1227" dirty="0"/>
          </a:p>
          <a:p>
            <a:pPr marL="0" indent="0" algn="l">
              <a:buNone/>
            </a:pPr>
            <a:r>
              <a:rPr lang="en-US" sz="1227" b="1" dirty="0">
                <a:solidFill>
                  <a:srgbClr val="4B4B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Optimierun</a:t>
            </a:r>
            <a:endParaRPr lang="en-US" sz="1227" dirty="0"/>
          </a:p>
          <a:p>
            <a:pPr marL="0" indent="0" algn="l">
              <a:buNone/>
            </a:pPr>
            <a:r>
              <a:rPr lang="en-US" sz="1227" b="1" dirty="0">
                <a:solidFill>
                  <a:srgbClr val="4B4B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</a:t>
            </a:r>
            <a:endParaRPr lang="en-US" sz="1227" dirty="0"/>
          </a:p>
        </p:txBody>
      </p:sp>
      <p:sp>
        <p:nvSpPr>
          <p:cNvPr id="10" name="Text 4"/>
          <p:cNvSpPr/>
          <p:nvPr/>
        </p:nvSpPr>
        <p:spPr>
          <a:xfrm>
            <a:off x="3468872" y="2784401"/>
            <a:ext cx="1309134" cy="6711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2" b="1" dirty="0">
                <a:solidFill>
                  <a:srgbClr val="6060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Einsatz eines</a:t>
            </a:r>
            <a:endParaRPr lang="en-US" sz="1172" dirty="0"/>
          </a:p>
          <a:p>
            <a:pPr marL="0" indent="0" algn="l">
              <a:buNone/>
            </a:pPr>
            <a:r>
              <a:rPr lang="en-US" sz="1172" b="1" dirty="0">
                <a:solidFill>
                  <a:srgbClr val="6060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dedizierten zweiten</a:t>
            </a:r>
            <a:endParaRPr lang="en-US" sz="1172" dirty="0"/>
          </a:p>
          <a:p>
            <a:pPr marL="0" indent="0" algn="l">
              <a:buNone/>
            </a:pPr>
            <a:r>
              <a:rPr lang="en-US" sz="1172" b="1" dirty="0">
                <a:solidFill>
                  <a:srgbClr val="6060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Rechners fur</a:t>
            </a:r>
            <a:endParaRPr lang="en-US" sz="1172" dirty="0"/>
          </a:p>
          <a:p>
            <a:pPr marL="0" indent="0" algn="l">
              <a:buNone/>
            </a:pPr>
            <a:r>
              <a:rPr lang="en-US" sz="1172" b="1" dirty="0">
                <a:solidFill>
                  <a:srgbClr val="6060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Massenextraktion.</a:t>
            </a:r>
            <a:endParaRPr lang="en-US" sz="1172" dirty="0"/>
          </a:p>
        </p:txBody>
      </p:sp>
      <p:sp>
        <p:nvSpPr>
          <p:cNvPr id="11" name="Text 5"/>
          <p:cNvSpPr/>
          <p:nvPr/>
        </p:nvSpPr>
        <p:spPr>
          <a:xfrm>
            <a:off x="2123189" y="2787724"/>
            <a:ext cx="1003448" cy="3422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0" b="1" dirty="0">
                <a:solidFill>
                  <a:srgbClr val="5A59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</a:t>
            </a:r>
            <a:endParaRPr lang="en-US" sz="1190" dirty="0"/>
          </a:p>
          <a:p>
            <a:pPr marL="0" indent="0" algn="l">
              <a:buNone/>
            </a:pPr>
            <a:r>
              <a:rPr lang="en-US" sz="1190" b="1" dirty="0">
                <a:solidFill>
                  <a:srgbClr val="5A59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rechenintensiv.</a:t>
            </a:r>
            <a:endParaRPr lang="en-US" sz="1190" dirty="0"/>
          </a:p>
        </p:txBody>
      </p:sp>
      <p:sp>
        <p:nvSpPr>
          <p:cNvPr id="12" name="Text 6"/>
          <p:cNvSpPr/>
          <p:nvPr/>
        </p:nvSpPr>
        <p:spPr>
          <a:xfrm>
            <a:off x="611372" y="2781078"/>
            <a:ext cx="1123064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32" b="1" dirty="0">
                <a:solidFill>
                  <a:srgbClr val="4F4F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Formel-Parsing</a:t>
            </a:r>
            <a:endParaRPr lang="en-US" sz="1232" dirty="0"/>
          </a:p>
        </p:txBody>
      </p:sp>
      <p:sp>
        <p:nvSpPr>
          <p:cNvPr id="13" name="Text 7"/>
          <p:cNvSpPr/>
          <p:nvPr/>
        </p:nvSpPr>
        <p:spPr>
          <a:xfrm>
            <a:off x="3465549" y="1957055"/>
            <a:ext cx="1405491" cy="5116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9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Ausfuhrung direkt in</a:t>
            </a:r>
            <a:endParaRPr lang="en-US" sz="1169" dirty="0"/>
          </a:p>
          <a:p>
            <a:pPr marL="0" indent="0" algn="l">
              <a:buNone/>
            </a:pPr>
            <a:r>
              <a:rPr lang="en-US" sz="1169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auf CPU statt</a:t>
            </a:r>
            <a:endParaRPr lang="en-US" sz="1169" dirty="0"/>
          </a:p>
          <a:p>
            <a:pPr marL="0" indent="0" algn="l">
              <a:buNone/>
            </a:pPr>
            <a:r>
              <a:rPr lang="en-US" sz="1169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Container.</a:t>
            </a:r>
            <a:endParaRPr lang="en-US" sz="1169" dirty="0"/>
          </a:p>
        </p:txBody>
      </p:sp>
      <p:sp>
        <p:nvSpPr>
          <p:cNvPr id="14" name="Text 8"/>
          <p:cNvSpPr/>
          <p:nvPr/>
        </p:nvSpPr>
        <p:spPr>
          <a:xfrm>
            <a:off x="2116544" y="1960378"/>
            <a:ext cx="1056610" cy="5050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2" b="1" dirty="0">
                <a:solidFill>
                  <a:srgbClr val="5B5B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"Endless-loops"</a:t>
            </a:r>
            <a:endParaRPr lang="en-US" sz="1172" dirty="0"/>
          </a:p>
          <a:p>
            <a:pPr marL="0" indent="0" algn="l">
              <a:buNone/>
            </a:pPr>
            <a:r>
              <a:rPr lang="en-US" sz="1172" b="1" dirty="0">
                <a:solidFill>
                  <a:srgbClr val="5B5B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 vollen</a:t>
            </a:r>
            <a:endParaRPr lang="en-US" sz="1172" dirty="0"/>
          </a:p>
          <a:p>
            <a:pPr marL="0" indent="0" algn="l">
              <a:buNone/>
            </a:pPr>
            <a:r>
              <a:rPr lang="en-US" sz="1172" b="1" dirty="0">
                <a:solidFill>
                  <a:srgbClr val="5B5B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Features.</a:t>
            </a:r>
            <a:endParaRPr lang="en-US" sz="1172" dirty="0"/>
          </a:p>
        </p:txBody>
      </p:sp>
      <p:sp>
        <p:nvSpPr>
          <p:cNvPr id="15" name="Text 9"/>
          <p:cNvSpPr/>
          <p:nvPr/>
        </p:nvSpPr>
        <p:spPr>
          <a:xfrm>
            <a:off x="604727" y="1957055"/>
            <a:ext cx="1358974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19" b="1" dirty="0">
                <a:solidFill>
                  <a:srgbClr val="4B4B4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VRAM Limit (16GB)</a:t>
            </a:r>
            <a:endParaRPr lang="en-US" sz="1219" dirty="0"/>
          </a:p>
        </p:txBody>
      </p:sp>
      <p:sp>
        <p:nvSpPr>
          <p:cNvPr id="16" name="Text 10"/>
          <p:cNvSpPr/>
          <p:nvPr/>
        </p:nvSpPr>
        <p:spPr>
          <a:xfrm>
            <a:off x="6432698" y="3369192"/>
            <a:ext cx="1907215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43" b="1" dirty="0">
                <a:solidFill>
                  <a:srgbClr val="62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time reduced.</a:t>
            </a:r>
            <a:endParaRPr lang="en-US" sz="1243" dirty="0"/>
          </a:p>
        </p:txBody>
      </p:sp>
      <p:sp>
        <p:nvSpPr>
          <p:cNvPr id="17" name="Text 11"/>
          <p:cNvSpPr/>
          <p:nvPr/>
        </p:nvSpPr>
        <p:spPr>
          <a:xfrm>
            <a:off x="5711677" y="3375837"/>
            <a:ext cx="641276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47" b="1" dirty="0">
                <a:solidFill>
                  <a:srgbClr val="55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SUCCESS:</a:t>
            </a:r>
            <a:endParaRPr lang="en-US" sz="1047" dirty="0"/>
          </a:p>
        </p:txBody>
      </p:sp>
      <p:sp>
        <p:nvSpPr>
          <p:cNvPr id="18" name="Text 12"/>
          <p:cNvSpPr/>
          <p:nvPr/>
        </p:nvSpPr>
        <p:spPr>
          <a:xfrm>
            <a:off x="5711677" y="3003698"/>
            <a:ext cx="1913860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2" b="1" dirty="0">
                <a:solidFill>
                  <a:srgbClr val="5D5C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PARAMETERS...</a:t>
            </a:r>
            <a:endParaRPr lang="en-US" sz="1172" dirty="0"/>
          </a:p>
        </p:txBody>
      </p:sp>
      <p:sp>
        <p:nvSpPr>
          <p:cNvPr id="19" name="Text 13"/>
          <p:cNvSpPr/>
          <p:nvPr/>
        </p:nvSpPr>
        <p:spPr>
          <a:xfrm>
            <a:off x="6289823" y="2654817"/>
            <a:ext cx="1824148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9" b="1" dirty="0">
                <a:solidFill>
                  <a:srgbClr val="5F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:Endless loop detected</a:t>
            </a:r>
            <a:endParaRPr lang="en-US" sz="1169" dirty="0"/>
          </a:p>
        </p:txBody>
      </p:sp>
      <p:sp>
        <p:nvSpPr>
          <p:cNvPr id="20" name="Text 14"/>
          <p:cNvSpPr/>
          <p:nvPr/>
        </p:nvSpPr>
        <p:spPr>
          <a:xfrm>
            <a:off x="5705032" y="2661462"/>
            <a:ext cx="561532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29" b="1" dirty="0">
                <a:solidFill>
                  <a:srgbClr val="D17F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WARNING</a:t>
            </a:r>
            <a:endParaRPr lang="en-US" sz="929" dirty="0"/>
          </a:p>
        </p:txBody>
      </p:sp>
      <p:sp>
        <p:nvSpPr>
          <p:cNvPr id="21" name="Text 15"/>
          <p:cNvSpPr/>
          <p:nvPr/>
        </p:nvSpPr>
        <p:spPr>
          <a:xfrm>
            <a:off x="6130334" y="2465424"/>
            <a:ext cx="1674628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61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:VRAM Limit Exceeded</a:t>
            </a:r>
            <a:endParaRPr lang="en-US" sz="1274" dirty="0"/>
          </a:p>
        </p:txBody>
      </p:sp>
      <p:sp>
        <p:nvSpPr>
          <p:cNvPr id="22" name="Text 16"/>
          <p:cNvSpPr/>
          <p:nvPr/>
        </p:nvSpPr>
        <p:spPr>
          <a:xfrm>
            <a:off x="5715000" y="2475392"/>
            <a:ext cx="395398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CF8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</a:t>
            </a:r>
            <a:endParaRPr lang="en-US" sz="939" dirty="0"/>
          </a:p>
        </p:txBody>
      </p:sp>
      <p:sp>
        <p:nvSpPr>
          <p:cNvPr id="23" name="Text 17"/>
          <p:cNvSpPr/>
          <p:nvPr/>
        </p:nvSpPr>
        <p:spPr>
          <a:xfrm>
            <a:off x="5621965" y="2036799"/>
            <a:ext cx="857250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4" b="1" dirty="0">
                <a:solidFill>
                  <a:srgbClr val="4040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 Log</a:t>
            </a:r>
            <a:endParaRPr lang="en-US" sz="1164" dirty="0"/>
          </a:p>
        </p:txBody>
      </p:sp>
      <p:sp>
        <p:nvSpPr>
          <p:cNvPr id="24" name="Text 18"/>
          <p:cNvSpPr/>
          <p:nvPr/>
        </p:nvSpPr>
        <p:spPr>
          <a:xfrm>
            <a:off x="3472195" y="1631433"/>
            <a:ext cx="511692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5" b="1" dirty="0">
                <a:solidFill>
                  <a:srgbClr val="3F3F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Losung</a:t>
            </a:r>
            <a:endParaRPr lang="en-US" sz="1175" dirty="0"/>
          </a:p>
        </p:txBody>
      </p:sp>
      <p:sp>
        <p:nvSpPr>
          <p:cNvPr id="25" name="Text 19"/>
          <p:cNvSpPr/>
          <p:nvPr/>
        </p:nvSpPr>
        <p:spPr>
          <a:xfrm>
            <a:off x="2123189" y="1631433"/>
            <a:ext cx="405366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80" b="1" dirty="0">
                <a:solidFill>
                  <a:srgbClr val="3E3E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</a:t>
            </a:r>
            <a:endParaRPr lang="en-US" sz="1180" dirty="0"/>
          </a:p>
        </p:txBody>
      </p:sp>
      <p:sp>
        <p:nvSpPr>
          <p:cNvPr id="26" name="Text 20"/>
          <p:cNvSpPr/>
          <p:nvPr/>
        </p:nvSpPr>
        <p:spPr>
          <a:xfrm>
            <a:off x="608049" y="1631433"/>
            <a:ext cx="1176227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59" b="1" dirty="0">
                <a:solidFill>
                  <a:srgbClr val="4040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Herausforderung</a:t>
            </a:r>
            <a:endParaRPr lang="en-US" sz="1159" dirty="0"/>
          </a:p>
        </p:txBody>
      </p:sp>
      <p:sp>
        <p:nvSpPr>
          <p:cNvPr id="27" name="Text 21"/>
          <p:cNvSpPr/>
          <p:nvPr/>
        </p:nvSpPr>
        <p:spPr>
          <a:xfrm>
            <a:off x="501724" y="900445"/>
            <a:ext cx="7057360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39" b="1" dirty="0">
                <a:solidFill>
                  <a:srgbClr val="4B4B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Herausforderungen bei der Umwandlung unstrukturierter Dokumente.</a:t>
            </a:r>
            <a:endParaRPr lang="en-US" sz="1839" dirty="0"/>
          </a:p>
        </p:txBody>
      </p:sp>
      <p:sp>
        <p:nvSpPr>
          <p:cNvPr id="28" name="Text 22"/>
          <p:cNvSpPr/>
          <p:nvPr/>
        </p:nvSpPr>
        <p:spPr>
          <a:xfrm>
            <a:off x="505047" y="441916"/>
            <a:ext cx="6529055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943" b="1" dirty="0">
                <a:solidFill>
                  <a:srgbClr val="3032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Methodik: PDF-Extraktion mit Docling</a:t>
            </a:r>
            <a:endParaRPr lang="en-US" sz="2943" dirty="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8562532" y="4954108"/>
            <a:ext cx="521660" cy="963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5758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222222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6" y="93035"/>
            <a:ext cx="8914735" cy="490094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51" y="4093535"/>
            <a:ext cx="215974" cy="20932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193465" y="1658015"/>
            <a:ext cx="2355776" cy="2382358"/>
          </a:xfrm>
          <a:prstGeom prst="rect">
            <a:avLst/>
          </a:prstGeom>
          <a:solidFill>
            <a:srgbClr val="EFF0E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866" y="2192965"/>
            <a:ext cx="1395523" cy="1109773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215" y="2292645"/>
            <a:ext cx="425302" cy="46517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96468" y="3761267"/>
            <a:ext cx="2199610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33" b="1" dirty="0">
                <a:solidFill>
                  <a:srgbClr val="5F5F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Nvidia RTX4090 Mobile (16GB VRAM)</a:t>
            </a:r>
            <a:endParaRPr lang="en-US" sz="1033" dirty="0"/>
          </a:p>
        </p:txBody>
      </p:sp>
      <p:sp>
        <p:nvSpPr>
          <p:cNvPr id="9" name="Text 3"/>
          <p:cNvSpPr/>
          <p:nvPr/>
        </p:nvSpPr>
        <p:spPr>
          <a:xfrm>
            <a:off x="6532378" y="3608424"/>
            <a:ext cx="1754372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83" b="1" dirty="0">
                <a:solidFill>
                  <a:srgbClr val="6464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 i9-1398GHX,32GB RAM</a:t>
            </a:r>
            <a:endParaRPr lang="en-US" sz="1083" dirty="0"/>
          </a:p>
        </p:txBody>
      </p:sp>
      <p:sp>
        <p:nvSpPr>
          <p:cNvPr id="10" name="Text 4"/>
          <p:cNvSpPr/>
          <p:nvPr/>
        </p:nvSpPr>
        <p:spPr>
          <a:xfrm>
            <a:off x="6665285" y="3435645"/>
            <a:ext cx="1481913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12" b="1" dirty="0">
                <a:solidFill>
                  <a:srgbClr val="6565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Lenovo Legion 9 16IRX8</a:t>
            </a:r>
            <a:endParaRPr lang="en-US" sz="1112" dirty="0"/>
          </a:p>
        </p:txBody>
      </p:sp>
      <p:sp>
        <p:nvSpPr>
          <p:cNvPr id="11" name="Text 5"/>
          <p:cNvSpPr/>
          <p:nvPr/>
        </p:nvSpPr>
        <p:spPr>
          <a:xfrm>
            <a:off x="7735186" y="2462102"/>
            <a:ext cx="229265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66" b="1" dirty="0">
                <a:solidFill>
                  <a:srgbClr val="61689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</a:t>
            </a:r>
            <a:endParaRPr lang="en-US" sz="866" dirty="0"/>
          </a:p>
        </p:txBody>
      </p:sp>
      <p:sp>
        <p:nvSpPr>
          <p:cNvPr id="12" name="Text 6"/>
          <p:cNvSpPr/>
          <p:nvPr/>
        </p:nvSpPr>
        <p:spPr>
          <a:xfrm>
            <a:off x="6485860" y="1744404"/>
            <a:ext cx="1787599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97" b="1" dirty="0">
                <a:solidFill>
                  <a:srgbClr val="5656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/ Inference</a:t>
            </a:r>
            <a:endParaRPr lang="en-US" sz="1397" dirty="0"/>
          </a:p>
        </p:txBody>
      </p:sp>
      <p:sp>
        <p:nvSpPr>
          <p:cNvPr id="13" name="Shape 7"/>
          <p:cNvSpPr/>
          <p:nvPr/>
        </p:nvSpPr>
        <p:spPr>
          <a:xfrm>
            <a:off x="3475517" y="1658015"/>
            <a:ext cx="2192965" cy="2385680"/>
          </a:xfrm>
          <a:prstGeom prst="rect">
            <a:avLst/>
          </a:prstGeom>
          <a:solidFill>
            <a:srgbClr val="F0F0E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192" y="3292770"/>
            <a:ext cx="119616" cy="26581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192" y="2817628"/>
            <a:ext cx="119616" cy="265814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192" y="2345808"/>
            <a:ext cx="119616" cy="26581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701584" y="3565230"/>
            <a:ext cx="737634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43" b="1" dirty="0">
                <a:solidFill>
                  <a:srgbClr val="5F5F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(pgvector)</a:t>
            </a:r>
            <a:endParaRPr lang="en-US" sz="1243" dirty="0"/>
          </a:p>
        </p:txBody>
      </p:sp>
      <p:sp>
        <p:nvSpPr>
          <p:cNvPr id="18" name="Text 9"/>
          <p:cNvSpPr/>
          <p:nvPr/>
        </p:nvSpPr>
        <p:spPr>
          <a:xfrm>
            <a:off x="3711427" y="3578520"/>
            <a:ext cx="920381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40" b="1" dirty="0">
                <a:solidFill>
                  <a:srgbClr val="6061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Store</a:t>
            </a:r>
            <a:endParaRPr lang="en-US" sz="1240" dirty="0"/>
          </a:p>
        </p:txBody>
      </p:sp>
      <p:sp>
        <p:nvSpPr>
          <p:cNvPr id="19" name="Text 10"/>
          <p:cNvSpPr/>
          <p:nvPr/>
        </p:nvSpPr>
        <p:spPr>
          <a:xfrm>
            <a:off x="3900820" y="3100055"/>
            <a:ext cx="1365619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0" b="1" dirty="0">
                <a:solidFill>
                  <a:srgbClr val="6363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 Construction</a:t>
            </a:r>
            <a:endParaRPr lang="en-US" sz="1190" dirty="0"/>
          </a:p>
        </p:txBody>
      </p:sp>
      <p:sp>
        <p:nvSpPr>
          <p:cNvPr id="20" name="Text 11"/>
          <p:cNvSpPr/>
          <p:nvPr/>
        </p:nvSpPr>
        <p:spPr>
          <a:xfrm>
            <a:off x="3714750" y="2631558"/>
            <a:ext cx="1727791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38" b="1" dirty="0">
                <a:solidFill>
                  <a:srgbClr val="5D5D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Docling (Markdown/JSON)</a:t>
            </a:r>
            <a:endParaRPr lang="en-US" sz="1138" dirty="0"/>
          </a:p>
        </p:txBody>
      </p:sp>
      <p:sp>
        <p:nvSpPr>
          <p:cNvPr id="21" name="Text 12"/>
          <p:cNvSpPr/>
          <p:nvPr/>
        </p:nvSpPr>
        <p:spPr>
          <a:xfrm>
            <a:off x="4239733" y="2146448"/>
            <a:ext cx="684471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54" b="1" dirty="0">
                <a:solidFill>
                  <a:srgbClr val="5859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 Input</a:t>
            </a:r>
            <a:endParaRPr lang="en-US" sz="1154" dirty="0"/>
          </a:p>
        </p:txBody>
      </p:sp>
      <p:sp>
        <p:nvSpPr>
          <p:cNvPr id="22" name="Text 13"/>
          <p:cNvSpPr/>
          <p:nvPr/>
        </p:nvSpPr>
        <p:spPr>
          <a:xfrm>
            <a:off x="4000500" y="1744404"/>
            <a:ext cx="1159613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68" b="1" dirty="0">
                <a:solidFill>
                  <a:srgbClr val="4F4F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Core</a:t>
            </a:r>
            <a:endParaRPr lang="en-US" sz="1368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5384" y="2385680"/>
            <a:ext cx="598081" cy="684471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436" y="1654692"/>
            <a:ext cx="2362422" cy="2392326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933" y="2266064"/>
            <a:ext cx="1339038" cy="970221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70860" y="3429000"/>
            <a:ext cx="1927151" cy="501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143" b="1" dirty="0">
                <a:solidFill>
                  <a:srgbClr val="6464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HP EliteBook X G11 (Intel 5U)</a:t>
            </a:r>
            <a:endParaRPr lang="en-US" sz="1143" dirty="0"/>
          </a:p>
          <a:p>
            <a:pPr marL="0" indent="0" algn="ctr">
              <a:buNone/>
            </a:pPr>
            <a:r>
              <a:rPr lang="en-US" sz="1143" b="1" dirty="0">
                <a:solidFill>
                  <a:srgbClr val="6464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Dediziert fur CPU-intensive</a:t>
            </a:r>
            <a:endParaRPr lang="en-US" sz="1143" dirty="0"/>
          </a:p>
          <a:p>
            <a:pPr marL="0" indent="0" algn="ctr">
              <a:buNone/>
            </a:pPr>
            <a:r>
              <a:rPr lang="en-US" sz="1143" b="1" dirty="0">
                <a:solidFill>
                  <a:srgbClr val="6464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Docling Tasks.</a:t>
            </a:r>
            <a:endParaRPr lang="en-US" sz="1143" dirty="0"/>
          </a:p>
        </p:txBody>
      </p:sp>
      <p:sp>
        <p:nvSpPr>
          <p:cNvPr id="27" name="Text 15"/>
          <p:cNvSpPr/>
          <p:nvPr/>
        </p:nvSpPr>
        <p:spPr>
          <a:xfrm>
            <a:off x="764215" y="1741081"/>
            <a:ext cx="1960378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58" b="1" dirty="0">
                <a:solidFill>
                  <a:srgbClr val="5455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Ingestion / Extraktion</a:t>
            </a:r>
            <a:endParaRPr lang="en-US" sz="1358" dirty="0"/>
          </a:p>
        </p:txBody>
      </p:sp>
      <p:pic>
        <p:nvPicPr>
          <p:cNvPr id="2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355" y="1315779"/>
            <a:ext cx="338913" cy="315654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3538648" y="4468997"/>
            <a:ext cx="2202933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82" b="1" dirty="0">
                <a:solidFill>
                  <a:srgbClr val="D091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extraction and GPU Inference.</a:t>
            </a:r>
            <a:endParaRPr lang="en-US" sz="1282" dirty="0"/>
          </a:p>
        </p:txBody>
      </p:sp>
      <p:sp>
        <p:nvSpPr>
          <p:cNvPr id="30" name="Text 17"/>
          <p:cNvSpPr/>
          <p:nvPr/>
        </p:nvSpPr>
        <p:spPr>
          <a:xfrm>
            <a:off x="3538648" y="4272959"/>
            <a:ext cx="2365744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22" b="1" dirty="0">
                <a:solidFill>
                  <a:srgbClr val="D18E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Setup: Separation of CPU</a:t>
            </a:r>
            <a:endParaRPr lang="en-US" sz="1222" dirty="0"/>
          </a:p>
        </p:txBody>
      </p:sp>
      <p:sp>
        <p:nvSpPr>
          <p:cNvPr id="31" name="Text 18"/>
          <p:cNvSpPr/>
          <p:nvPr/>
        </p:nvSpPr>
        <p:spPr>
          <a:xfrm>
            <a:off x="6123689" y="1319102"/>
            <a:ext cx="2222869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82" b="1" dirty="0">
                <a:solidFill>
                  <a:srgbClr val="D1927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extraction and GPU Inference.</a:t>
            </a:r>
            <a:endParaRPr lang="en-US" sz="1282" dirty="0"/>
          </a:p>
        </p:txBody>
      </p:sp>
      <p:sp>
        <p:nvSpPr>
          <p:cNvPr id="32" name="Text 19"/>
          <p:cNvSpPr/>
          <p:nvPr/>
        </p:nvSpPr>
        <p:spPr>
          <a:xfrm>
            <a:off x="6123689" y="1119741"/>
            <a:ext cx="2395648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6" b="1" dirty="0">
                <a:solidFill>
                  <a:srgbClr val="CF907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Setup: Separation of CPU</a:t>
            </a:r>
            <a:endParaRPr lang="en-US" sz="1196" dirty="0"/>
          </a:p>
        </p:txBody>
      </p:sp>
      <p:sp>
        <p:nvSpPr>
          <p:cNvPr id="33" name="Text 20"/>
          <p:cNvSpPr/>
          <p:nvPr/>
        </p:nvSpPr>
        <p:spPr>
          <a:xfrm>
            <a:off x="554887" y="824023"/>
            <a:ext cx="4774683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13" b="1" dirty="0">
                <a:solidFill>
                  <a:srgbClr val="4D4D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Hybride Infrastruktur fur Ingestion und Inferenz.</a:t>
            </a:r>
            <a:endParaRPr lang="en-US" sz="1813" dirty="0"/>
          </a:p>
        </p:txBody>
      </p:sp>
      <p:sp>
        <p:nvSpPr>
          <p:cNvPr id="34" name="Text 21"/>
          <p:cNvSpPr/>
          <p:nvPr/>
        </p:nvSpPr>
        <p:spPr>
          <a:xfrm>
            <a:off x="548241" y="398721"/>
            <a:ext cx="6562282" cy="4153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069" b="1" dirty="0">
                <a:solidFill>
                  <a:srgbClr val="3232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Systemarchitektur &amp; Hardware Setup</a:t>
            </a:r>
            <a:endParaRPr lang="en-US" sz="3069" dirty="0"/>
          </a:p>
        </p:txBody>
      </p:sp>
      <p:pic>
        <p:nvPicPr>
          <p:cNvPr id="35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6430" y="4917558"/>
            <a:ext cx="744279" cy="172779"/>
          </a:xfrm>
          <a:prstGeom prst="rect">
            <a:avLst/>
          </a:prstGeom>
        </p:spPr>
      </p:pic>
      <p:pic>
        <p:nvPicPr>
          <p:cNvPr id="36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9593" y="4967398"/>
            <a:ext cx="93035" cy="69776"/>
          </a:xfrm>
          <a:prstGeom prst="rect">
            <a:avLst/>
          </a:prstGeom>
        </p:spPr>
      </p:pic>
      <p:sp>
        <p:nvSpPr>
          <p:cNvPr id="37" name="Text 22"/>
          <p:cNvSpPr/>
          <p:nvPr/>
        </p:nvSpPr>
        <p:spPr>
          <a:xfrm>
            <a:off x="8562532" y="4957430"/>
            <a:ext cx="521660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BDBD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1F1F1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" name="Text 1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161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683" y="1648047"/>
            <a:ext cx="3807785" cy="28342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29375" y="4459029"/>
            <a:ext cx="531628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6568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Entities</a:t>
            </a:r>
            <a:endParaRPr lang="en-US" sz="1274" dirty="0"/>
          </a:p>
        </p:txBody>
      </p:sp>
      <p:sp>
        <p:nvSpPr>
          <p:cNvPr id="7" name="Text 3"/>
          <p:cNvSpPr/>
          <p:nvPr/>
        </p:nvSpPr>
        <p:spPr>
          <a:xfrm>
            <a:off x="6396148" y="3349256"/>
            <a:ext cx="594759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22" b="1" dirty="0">
                <a:solidFill>
                  <a:srgbClr val="61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endParaRPr lang="en-US" sz="1222" dirty="0"/>
          </a:p>
        </p:txBody>
      </p:sp>
      <p:sp>
        <p:nvSpPr>
          <p:cNvPr id="8" name="Text 4"/>
          <p:cNvSpPr/>
          <p:nvPr/>
        </p:nvSpPr>
        <p:spPr>
          <a:xfrm>
            <a:off x="6352953" y="2349131"/>
            <a:ext cx="677826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22" b="1" dirty="0">
                <a:solidFill>
                  <a:srgbClr val="6364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</a:t>
            </a:r>
            <a:endParaRPr lang="en-US" sz="1222" dirty="0"/>
          </a:p>
        </p:txBody>
      </p:sp>
      <p:sp>
        <p:nvSpPr>
          <p:cNvPr id="9" name="Text 5"/>
          <p:cNvSpPr/>
          <p:nvPr/>
        </p:nvSpPr>
        <p:spPr>
          <a:xfrm>
            <a:off x="534951" y="4196538"/>
            <a:ext cx="3382483" cy="4817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2" b="1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ca. 46% im Vergleich zu flachen</a:t>
            </a:r>
            <a:endParaRPr lang="en-US" sz="1682" dirty="0"/>
          </a:p>
          <a:p>
            <a:pPr marL="0" indent="0" algn="l">
              <a:buNone/>
            </a:pPr>
            <a:r>
              <a:rPr lang="en-US" sz="1682" b="1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Baselines.</a:t>
            </a:r>
            <a:endParaRPr lang="en-US" sz="1682" dirty="0"/>
          </a:p>
        </p:txBody>
      </p:sp>
      <p:sp>
        <p:nvSpPr>
          <p:cNvPr id="10" name="Text 6"/>
          <p:cNvSpPr/>
          <p:nvPr/>
        </p:nvSpPr>
        <p:spPr>
          <a:xfrm>
            <a:off x="538273" y="3940692"/>
            <a:ext cx="3708105" cy="2525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4343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Impact: Reduziert Retrieval-Redundanz</a:t>
            </a:r>
            <a:endParaRPr lang="en-US" sz="1722" dirty="0"/>
          </a:p>
        </p:txBody>
      </p:sp>
      <p:sp>
        <p:nvSpPr>
          <p:cNvPr id="11" name="Text 7"/>
          <p:cNvSpPr/>
          <p:nvPr/>
        </p:nvSpPr>
        <p:spPr>
          <a:xfrm>
            <a:off x="531628" y="3216349"/>
            <a:ext cx="3774558" cy="4817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2" b="1" dirty="0">
                <a:solidFill>
                  <a:srgbClr val="4949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strukturgeleitetes Retrieval ('Bottom-up'</a:t>
            </a:r>
            <a:endParaRPr lang="en-US" sz="1682" dirty="0"/>
          </a:p>
          <a:p>
            <a:pPr marL="0" indent="0" algn="l">
              <a:buNone/>
            </a:pPr>
            <a:r>
              <a:rPr lang="en-US" sz="1682" b="1" dirty="0">
                <a:solidFill>
                  <a:srgbClr val="4949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 der Entitat zum Cluster).</a:t>
            </a:r>
            <a:endParaRPr lang="en-US" sz="1682" dirty="0"/>
          </a:p>
        </p:txBody>
      </p:sp>
      <p:sp>
        <p:nvSpPr>
          <p:cNvPr id="12" name="Text 8"/>
          <p:cNvSpPr/>
          <p:nvPr/>
        </p:nvSpPr>
        <p:spPr>
          <a:xfrm>
            <a:off x="2402294" y="2957180"/>
            <a:ext cx="1505172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82" b="1" dirty="0">
                <a:solidFill>
                  <a:srgbClr val="4545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Hierarchisches,</a:t>
            </a:r>
            <a:endParaRPr lang="en-US" sz="1782" dirty="0"/>
          </a:p>
        </p:txBody>
      </p:sp>
      <p:sp>
        <p:nvSpPr>
          <p:cNvPr id="13" name="Text 9"/>
          <p:cNvSpPr/>
          <p:nvPr/>
        </p:nvSpPr>
        <p:spPr>
          <a:xfrm>
            <a:off x="528305" y="2950535"/>
            <a:ext cx="1827471" cy="25584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22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Traversal Strategy:</a:t>
            </a:r>
            <a:endParaRPr lang="en-US" sz="1722" dirty="0"/>
          </a:p>
        </p:txBody>
      </p:sp>
      <p:sp>
        <p:nvSpPr>
          <p:cNvPr id="14" name="Text 10"/>
          <p:cNvSpPr/>
          <p:nvPr/>
        </p:nvSpPr>
        <p:spPr>
          <a:xfrm>
            <a:off x="534951" y="2226192"/>
            <a:ext cx="3821076" cy="4984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8" b="1" dirty="0">
                <a:solidFill>
                  <a:srgbClr val="4848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Low-Level-Entitaten in semantisch</a:t>
            </a:r>
            <a:endParaRPr lang="en-US" sz="1688" dirty="0"/>
          </a:p>
          <a:p>
            <a:pPr marL="0" indent="0" algn="l">
              <a:buNone/>
            </a:pPr>
            <a:r>
              <a:rPr lang="en-US" sz="1688" b="1" dirty="0">
                <a:solidFill>
                  <a:srgbClr val="4848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koharente Cluster/Zusammenfassungen.</a:t>
            </a:r>
            <a:endParaRPr lang="en-US" sz="1688" dirty="0"/>
          </a:p>
        </p:txBody>
      </p:sp>
      <p:sp>
        <p:nvSpPr>
          <p:cNvPr id="15" name="Text 11"/>
          <p:cNvSpPr/>
          <p:nvPr/>
        </p:nvSpPr>
        <p:spPr>
          <a:xfrm>
            <a:off x="531628" y="1963701"/>
            <a:ext cx="3821076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8" b="1" dirty="0">
                <a:solidFill>
                  <a:srgbClr val="4343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Aggregation: Gruppierung von</a:t>
            </a:r>
            <a:endParaRPr lang="en-US" sz="1688" dirty="0"/>
          </a:p>
        </p:txBody>
      </p:sp>
      <p:sp>
        <p:nvSpPr>
          <p:cNvPr id="16" name="Text 12"/>
          <p:cNvSpPr/>
          <p:nvPr/>
        </p:nvSpPr>
        <p:spPr>
          <a:xfrm>
            <a:off x="541596" y="1086515"/>
            <a:ext cx="7050715" cy="3289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158" b="1" dirty="0">
                <a:solidFill>
                  <a:srgbClr val="484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Reduktion von Redundanz durch semantische Aggregation.</a:t>
            </a:r>
            <a:endParaRPr lang="en-US" sz="2158" dirty="0"/>
          </a:p>
        </p:txBody>
      </p:sp>
      <p:sp>
        <p:nvSpPr>
          <p:cNvPr id="17" name="Text 13"/>
          <p:cNvSpPr/>
          <p:nvPr/>
        </p:nvSpPr>
        <p:spPr>
          <a:xfrm>
            <a:off x="531628" y="528305"/>
            <a:ext cx="7183622" cy="4851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558" b="1" dirty="0">
                <a:solidFill>
                  <a:srgbClr val="2F2F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Ansatz 1: LeanRAG (Hierarchisch)</a:t>
            </a:r>
            <a:endParaRPr lang="en-US" sz="355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003" y="1608174"/>
            <a:ext cx="4140052" cy="216970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352" y="1764340"/>
            <a:ext cx="880509" cy="196370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096" y="2000250"/>
            <a:ext cx="707730" cy="163143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756" y="1727791"/>
            <a:ext cx="1059933" cy="203015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2826" y="2000250"/>
            <a:ext cx="707730" cy="163143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843" y="1761017"/>
            <a:ext cx="910413" cy="196702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4587" y="2000250"/>
            <a:ext cx="707730" cy="163475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5F60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2" name="Text 1"/>
          <p:cNvSpPr/>
          <p:nvPr/>
        </p:nvSpPr>
        <p:spPr>
          <a:xfrm>
            <a:off x="3774558" y="4309509"/>
            <a:ext cx="63131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2250" dirty="0">
                <a:solidFill>
                  <a:srgbClr val="5B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250" dirty="0"/>
          </a:p>
        </p:txBody>
      </p:sp>
      <p:sp>
        <p:nvSpPr>
          <p:cNvPr id="13" name="Text 2"/>
          <p:cNvSpPr/>
          <p:nvPr/>
        </p:nvSpPr>
        <p:spPr>
          <a:xfrm>
            <a:off x="1279230" y="4262991"/>
            <a:ext cx="2485360" cy="2724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82" b="1" dirty="0">
                <a:solidFill>
                  <a:srgbClr val="E076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Time Complexity</a:t>
            </a:r>
            <a:endParaRPr lang="en-US" sz="1782" dirty="0"/>
          </a:p>
        </p:txBody>
      </p:sp>
      <p:sp>
        <p:nvSpPr>
          <p:cNvPr id="14" name="Text 3"/>
          <p:cNvSpPr/>
          <p:nvPr/>
        </p:nvSpPr>
        <p:spPr>
          <a:xfrm>
            <a:off x="402044" y="4266314"/>
            <a:ext cx="827346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08" b="1" dirty="0">
                <a:solidFill>
                  <a:srgbClr val="3030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Benefit:</a:t>
            </a:r>
            <a:endParaRPr lang="en-US" sz="1808" dirty="0"/>
          </a:p>
        </p:txBody>
      </p:sp>
      <p:sp>
        <p:nvSpPr>
          <p:cNvPr id="15" name="Text 4"/>
          <p:cNvSpPr/>
          <p:nvPr/>
        </p:nvSpPr>
        <p:spPr>
          <a:xfrm>
            <a:off x="7250076" y="3844334"/>
            <a:ext cx="564855" cy="3156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978" b="1" dirty="0">
                <a:solidFill>
                  <a:srgbClr val="696D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Structural</a:t>
            </a:r>
            <a:endParaRPr lang="en-US" sz="978" dirty="0"/>
          </a:p>
          <a:p>
            <a:pPr marL="0" indent="0" algn="ctr">
              <a:buNone/>
            </a:pPr>
            <a:r>
              <a:rPr lang="en-US" sz="978" b="1" dirty="0">
                <a:solidFill>
                  <a:srgbClr val="696D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</a:t>
            </a:r>
            <a:endParaRPr lang="en-US" sz="978" dirty="0"/>
          </a:p>
        </p:txBody>
      </p:sp>
      <p:sp>
        <p:nvSpPr>
          <p:cNvPr id="16" name="Text 5"/>
          <p:cNvSpPr/>
          <p:nvPr/>
        </p:nvSpPr>
        <p:spPr>
          <a:xfrm>
            <a:off x="5661837" y="3844334"/>
            <a:ext cx="571500" cy="3156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005" b="1" dirty="0">
                <a:solidFill>
                  <a:srgbClr val="696D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Structural</a:t>
            </a:r>
            <a:endParaRPr lang="en-US" sz="1005" dirty="0"/>
          </a:p>
          <a:p>
            <a:pPr marL="0" indent="0" algn="ctr">
              <a:buNone/>
            </a:pPr>
            <a:r>
              <a:rPr lang="en-US" sz="1005" b="1" dirty="0">
                <a:solidFill>
                  <a:srgbClr val="696D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</a:t>
            </a:r>
            <a:endParaRPr lang="en-US" sz="1005" dirty="0"/>
          </a:p>
        </p:txBody>
      </p:sp>
      <p:sp>
        <p:nvSpPr>
          <p:cNvPr id="17" name="Text 6"/>
          <p:cNvSpPr/>
          <p:nvPr/>
        </p:nvSpPr>
        <p:spPr>
          <a:xfrm>
            <a:off x="395398" y="3382483"/>
            <a:ext cx="4166634" cy="7575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73" b="1" dirty="0">
                <a:solidFill>
                  <a:srgbClr val="4949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(Satz  Passage) und sequenzielle</a:t>
            </a:r>
            <a:endParaRPr lang="en-US" sz="1873" dirty="0"/>
          </a:p>
          <a:p>
            <a:pPr marL="0" indent="0" algn="l">
              <a:buNone/>
            </a:pPr>
            <a:r>
              <a:rPr lang="en-US" sz="1873" b="1" dirty="0">
                <a:solidFill>
                  <a:srgbClr val="4949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Adjazenz statt halluzinierter Relationen.</a:t>
            </a:r>
            <a:endParaRPr lang="en-US" sz="1873" dirty="0"/>
          </a:p>
        </p:txBody>
      </p:sp>
      <p:sp>
        <p:nvSpPr>
          <p:cNvPr id="18" name="Text 7"/>
          <p:cNvSpPr/>
          <p:nvPr/>
        </p:nvSpPr>
        <p:spPr>
          <a:xfrm>
            <a:off x="1767663" y="3106701"/>
            <a:ext cx="2797692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87" b="1" dirty="0">
                <a:solidFill>
                  <a:srgbClr val="4747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Strukturelle Verbindungen</a:t>
            </a:r>
            <a:endParaRPr lang="en-US" sz="1787" dirty="0"/>
          </a:p>
        </p:txBody>
      </p:sp>
      <p:sp>
        <p:nvSpPr>
          <p:cNvPr id="19" name="Text 8"/>
          <p:cNvSpPr/>
          <p:nvPr/>
        </p:nvSpPr>
        <p:spPr>
          <a:xfrm>
            <a:off x="402044" y="3119991"/>
            <a:ext cx="1349006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50" b="1" dirty="0">
                <a:solidFill>
                  <a:srgbClr val="DD6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Kantentypen</a:t>
            </a:r>
            <a:endParaRPr lang="en-US" sz="1750" dirty="0"/>
          </a:p>
        </p:txBody>
      </p:sp>
      <p:sp>
        <p:nvSpPr>
          <p:cNvPr id="20" name="Text 9"/>
          <p:cNvSpPr/>
          <p:nvPr/>
        </p:nvSpPr>
        <p:spPr>
          <a:xfrm>
            <a:off x="398721" y="2492006"/>
            <a:ext cx="3598456" cy="5116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31" b="1" dirty="0">
                <a:solidFill>
                  <a:srgbClr val="4647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Entity Recognition und</a:t>
            </a:r>
            <a:endParaRPr lang="en-US" sz="1831" dirty="0"/>
          </a:p>
          <a:p>
            <a:pPr marL="0" indent="0" algn="l">
              <a:buNone/>
            </a:pPr>
            <a:r>
              <a:rPr lang="en-US" sz="1831" b="1" dirty="0">
                <a:solidFill>
                  <a:srgbClr val="4647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semantischem Linking.</a:t>
            </a:r>
            <a:endParaRPr lang="en-US" sz="1831" dirty="0"/>
          </a:p>
        </p:txBody>
      </p:sp>
      <p:sp>
        <p:nvSpPr>
          <p:cNvPr id="21" name="Text 10"/>
          <p:cNvSpPr/>
          <p:nvPr/>
        </p:nvSpPr>
        <p:spPr>
          <a:xfrm>
            <a:off x="2495328" y="2219547"/>
            <a:ext cx="1455331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50" b="1" dirty="0">
                <a:solidFill>
                  <a:srgbClr val="4242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Nutzung von</a:t>
            </a:r>
            <a:endParaRPr lang="en-US" sz="1850" dirty="0"/>
          </a:p>
        </p:txBody>
      </p:sp>
      <p:sp>
        <p:nvSpPr>
          <p:cNvPr id="22" name="Text 11"/>
          <p:cNvSpPr/>
          <p:nvPr/>
        </p:nvSpPr>
        <p:spPr>
          <a:xfrm>
            <a:off x="395398" y="2222869"/>
            <a:ext cx="2083317" cy="2525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90" b="1" dirty="0">
                <a:solidFill>
                  <a:srgbClr val="E076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Context-Preserving</a:t>
            </a:r>
            <a:endParaRPr lang="en-US" sz="1790" dirty="0"/>
          </a:p>
        </p:txBody>
      </p:sp>
      <p:sp>
        <p:nvSpPr>
          <p:cNvPr id="23" name="Text 12"/>
          <p:cNvSpPr/>
          <p:nvPr/>
        </p:nvSpPr>
        <p:spPr>
          <a:xfrm>
            <a:off x="6136980" y="1442041"/>
            <a:ext cx="1229390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28" b="1" dirty="0">
                <a:solidFill>
                  <a:srgbClr val="D29E8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Sequential Adjacency</a:t>
            </a:r>
            <a:endParaRPr lang="en-US" sz="1028" dirty="0"/>
          </a:p>
        </p:txBody>
      </p:sp>
      <p:sp>
        <p:nvSpPr>
          <p:cNvPr id="24" name="Text 13"/>
          <p:cNvSpPr/>
          <p:nvPr/>
        </p:nvSpPr>
        <p:spPr>
          <a:xfrm>
            <a:off x="8177102" y="3066828"/>
            <a:ext cx="325622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20" b="1" dirty="0">
                <a:solidFill>
                  <a:srgbClr val="6C6E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</a:t>
            </a:r>
            <a:endParaRPr lang="en-US" sz="1020" dirty="0"/>
          </a:p>
        </p:txBody>
      </p:sp>
      <p:sp>
        <p:nvSpPr>
          <p:cNvPr id="25" name="Text 14"/>
          <p:cNvSpPr/>
          <p:nvPr/>
        </p:nvSpPr>
        <p:spPr>
          <a:xfrm>
            <a:off x="8064131" y="2339163"/>
            <a:ext cx="541596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02" dirty="0">
                <a:solidFill>
                  <a:srgbClr val="73778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</a:t>
            </a:r>
            <a:endParaRPr lang="en-US" sz="1002" dirty="0"/>
          </a:p>
        </p:txBody>
      </p:sp>
      <p:sp>
        <p:nvSpPr>
          <p:cNvPr id="26" name="Text 15"/>
          <p:cNvSpPr/>
          <p:nvPr/>
        </p:nvSpPr>
        <p:spPr>
          <a:xfrm>
            <a:off x="8097358" y="1814180"/>
            <a:ext cx="488433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26" b="1" dirty="0">
                <a:solidFill>
                  <a:srgbClr val="6B6F7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</a:t>
            </a:r>
            <a:endParaRPr lang="en-US" sz="1026" dirty="0"/>
          </a:p>
        </p:txBody>
      </p:sp>
      <p:sp>
        <p:nvSpPr>
          <p:cNvPr id="27" name="Text 16"/>
          <p:cNvSpPr/>
          <p:nvPr/>
        </p:nvSpPr>
        <p:spPr>
          <a:xfrm>
            <a:off x="5738259" y="2860823"/>
            <a:ext cx="425302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0" b="1" dirty="0">
                <a:solidFill>
                  <a:srgbClr val="6C718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</a:t>
            </a:r>
            <a:endParaRPr lang="en-US" sz="1060" dirty="0"/>
          </a:p>
        </p:txBody>
      </p:sp>
      <p:sp>
        <p:nvSpPr>
          <p:cNvPr id="28" name="Text 17"/>
          <p:cNvSpPr/>
          <p:nvPr/>
        </p:nvSpPr>
        <p:spPr>
          <a:xfrm>
            <a:off x="7246753" y="2694689"/>
            <a:ext cx="551564" cy="3189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992" b="1" dirty="0">
                <a:solidFill>
                  <a:srgbClr val="6E718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Structural</a:t>
            </a:r>
            <a:endParaRPr lang="en-US" sz="992" dirty="0"/>
          </a:p>
          <a:p>
            <a:pPr marL="0" indent="0" algn="ctr">
              <a:buNone/>
            </a:pPr>
            <a:r>
              <a:rPr lang="en-US" sz="992" b="1" dirty="0">
                <a:solidFill>
                  <a:srgbClr val="6E718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</a:t>
            </a:r>
            <a:endParaRPr lang="en-US" sz="992" dirty="0"/>
          </a:p>
        </p:txBody>
      </p:sp>
      <p:sp>
        <p:nvSpPr>
          <p:cNvPr id="29" name="Text 18"/>
          <p:cNvSpPr/>
          <p:nvPr/>
        </p:nvSpPr>
        <p:spPr>
          <a:xfrm>
            <a:off x="6595509" y="3066828"/>
            <a:ext cx="325622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20" b="1" dirty="0">
                <a:solidFill>
                  <a:srgbClr val="6C6E7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</a:t>
            </a:r>
            <a:endParaRPr lang="en-US" sz="1020" dirty="0"/>
          </a:p>
        </p:txBody>
      </p:sp>
      <p:sp>
        <p:nvSpPr>
          <p:cNvPr id="30" name="Text 19"/>
          <p:cNvSpPr/>
          <p:nvPr/>
        </p:nvSpPr>
        <p:spPr>
          <a:xfrm>
            <a:off x="6482538" y="2339163"/>
            <a:ext cx="541596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02" b="1" dirty="0">
                <a:solidFill>
                  <a:srgbClr val="7579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</a:t>
            </a:r>
            <a:endParaRPr lang="en-US" sz="1002" dirty="0"/>
          </a:p>
        </p:txBody>
      </p:sp>
      <p:sp>
        <p:nvSpPr>
          <p:cNvPr id="31" name="Text 20"/>
          <p:cNvSpPr/>
          <p:nvPr/>
        </p:nvSpPr>
        <p:spPr>
          <a:xfrm>
            <a:off x="5661837" y="2698012"/>
            <a:ext cx="554887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02" b="1" dirty="0">
                <a:solidFill>
                  <a:srgbClr val="71758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Structural</a:t>
            </a:r>
            <a:endParaRPr lang="en-US" sz="1002" dirty="0"/>
          </a:p>
        </p:txBody>
      </p:sp>
      <p:sp>
        <p:nvSpPr>
          <p:cNvPr id="32" name="Text 21"/>
          <p:cNvSpPr/>
          <p:nvPr/>
        </p:nvSpPr>
        <p:spPr>
          <a:xfrm>
            <a:off x="6515765" y="1810858"/>
            <a:ext cx="488433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92" b="1" dirty="0">
                <a:solidFill>
                  <a:srgbClr val="6D727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</a:t>
            </a:r>
            <a:endParaRPr lang="en-US" sz="992" dirty="0"/>
          </a:p>
        </p:txBody>
      </p:sp>
      <p:sp>
        <p:nvSpPr>
          <p:cNvPr id="33" name="Text 22"/>
          <p:cNvSpPr/>
          <p:nvPr/>
        </p:nvSpPr>
        <p:spPr>
          <a:xfrm>
            <a:off x="5010593" y="3066828"/>
            <a:ext cx="325622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20" b="1" dirty="0">
                <a:solidFill>
                  <a:srgbClr val="71738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</a:t>
            </a:r>
            <a:endParaRPr lang="en-US" sz="1020" dirty="0"/>
          </a:p>
        </p:txBody>
      </p:sp>
      <p:sp>
        <p:nvSpPr>
          <p:cNvPr id="34" name="Text 23"/>
          <p:cNvSpPr/>
          <p:nvPr/>
        </p:nvSpPr>
        <p:spPr>
          <a:xfrm>
            <a:off x="4894299" y="2335840"/>
            <a:ext cx="544919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31" b="1" dirty="0">
                <a:solidFill>
                  <a:srgbClr val="7074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</a:t>
            </a:r>
            <a:endParaRPr lang="en-US" sz="1031" dirty="0"/>
          </a:p>
        </p:txBody>
      </p:sp>
      <p:sp>
        <p:nvSpPr>
          <p:cNvPr id="35" name="Text 24"/>
          <p:cNvSpPr/>
          <p:nvPr/>
        </p:nvSpPr>
        <p:spPr>
          <a:xfrm>
            <a:off x="4927526" y="1810858"/>
            <a:ext cx="488433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92" b="1" dirty="0">
                <a:solidFill>
                  <a:srgbClr val="6C717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</a:t>
            </a:r>
            <a:endParaRPr lang="en-US" sz="992" dirty="0"/>
          </a:p>
        </p:txBody>
      </p:sp>
      <p:sp>
        <p:nvSpPr>
          <p:cNvPr id="36" name="Text 25"/>
          <p:cNvSpPr/>
          <p:nvPr/>
        </p:nvSpPr>
        <p:spPr>
          <a:xfrm>
            <a:off x="3561907" y="1329070"/>
            <a:ext cx="853927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52" b="1" dirty="0">
                <a:solidFill>
                  <a:srgbClr val="4545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Graph-</a:t>
            </a:r>
            <a:endParaRPr lang="en-US" sz="1852" dirty="0"/>
          </a:p>
        </p:txBody>
      </p:sp>
      <p:sp>
        <p:nvSpPr>
          <p:cNvPr id="37" name="Text 26"/>
          <p:cNvSpPr/>
          <p:nvPr/>
        </p:nvSpPr>
        <p:spPr>
          <a:xfrm>
            <a:off x="402044" y="1591561"/>
            <a:ext cx="3764590" cy="521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63" b="1" dirty="0">
                <a:solidFill>
                  <a:srgbClr val="4545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Konstruktion ohne generative Kl, nur</a:t>
            </a:r>
            <a:endParaRPr lang="en-US" sz="1863" dirty="0"/>
          </a:p>
          <a:p>
            <a:pPr marL="0" indent="0" algn="l">
              <a:buNone/>
            </a:pPr>
            <a:r>
              <a:rPr lang="en-US" sz="1863" b="1" dirty="0">
                <a:solidFill>
                  <a:srgbClr val="4545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mittels NLP (scispaCy).</a:t>
            </a:r>
            <a:endParaRPr lang="en-US" sz="1863" dirty="0"/>
          </a:p>
        </p:txBody>
      </p:sp>
      <p:sp>
        <p:nvSpPr>
          <p:cNvPr id="38" name="Text 27"/>
          <p:cNvSpPr/>
          <p:nvPr/>
        </p:nvSpPr>
        <p:spPr>
          <a:xfrm>
            <a:off x="398721" y="1319102"/>
            <a:ext cx="3146573" cy="2658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79" b="1" dirty="0">
                <a:solidFill>
                  <a:srgbClr val="E075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LLM Token Consumption</a:t>
            </a:r>
            <a:endParaRPr lang="en-US" sz="1779" dirty="0"/>
          </a:p>
        </p:txBody>
      </p:sp>
      <p:sp>
        <p:nvSpPr>
          <p:cNvPr id="39" name="Text 28"/>
          <p:cNvSpPr/>
          <p:nvPr/>
        </p:nvSpPr>
        <p:spPr>
          <a:xfrm>
            <a:off x="408689" y="853927"/>
            <a:ext cx="4196538" cy="309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166" b="1" dirty="0">
                <a:solidFill>
                  <a:srgbClr val="4949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Effizienz durch implizite Relationen.</a:t>
            </a:r>
            <a:endParaRPr lang="en-US" sz="2166" dirty="0"/>
          </a:p>
        </p:txBody>
      </p:sp>
      <p:sp>
        <p:nvSpPr>
          <p:cNvPr id="40" name="Text 29"/>
          <p:cNvSpPr/>
          <p:nvPr/>
        </p:nvSpPr>
        <p:spPr>
          <a:xfrm>
            <a:off x="395398" y="352203"/>
            <a:ext cx="7429500" cy="4651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302" b="1" dirty="0">
                <a:solidFill>
                  <a:srgbClr val="3132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Ansatz 2: LinearRAG (Relation-Free)</a:t>
            </a:r>
            <a:endParaRPr lang="en-US" sz="330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c04a875-6eb2-484b-a14b-e2519851b720}" enabled="1" method="Standard" siteId="{14cb4ab4-62b8-45a2-a944-e225383ee1f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Macintosh PowerPoint</Application>
  <PresentationFormat>On-screen Show (16:9)</PresentationFormat>
  <Paragraphs>354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Sovrano Emanuel</cp:lastModifiedBy>
  <cp:revision>1</cp:revision>
  <dcterms:created xsi:type="dcterms:W3CDTF">2026-01-17T16:16:56Z</dcterms:created>
  <dcterms:modified xsi:type="dcterms:W3CDTF">2026-01-17T16:17:40Z</dcterms:modified>
</cp:coreProperties>
</file>